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Lst>
  <p:notesMasterIdLst>
    <p:notesMasterId r:id="rId142"/>
  </p:notesMasterIdLst>
  <p:sldIdLst>
    <p:sldId id="258" r:id="rId2"/>
    <p:sldId id="259" r:id="rId3"/>
    <p:sldId id="287" r:id="rId4"/>
    <p:sldId id="290" r:id="rId5"/>
    <p:sldId id="449" r:id="rId6"/>
    <p:sldId id="292" r:id="rId7"/>
    <p:sldId id="313" r:id="rId8"/>
    <p:sldId id="315" r:id="rId9"/>
    <p:sldId id="410" r:id="rId10"/>
    <p:sldId id="267" r:id="rId11"/>
    <p:sldId id="273" r:id="rId12"/>
    <p:sldId id="272" r:id="rId13"/>
    <p:sldId id="268" r:id="rId14"/>
    <p:sldId id="270" r:id="rId15"/>
    <p:sldId id="269" r:id="rId16"/>
    <p:sldId id="275" r:id="rId17"/>
    <p:sldId id="278" r:id="rId18"/>
    <p:sldId id="280" r:id="rId19"/>
    <p:sldId id="340" r:id="rId20"/>
    <p:sldId id="341" r:id="rId21"/>
    <p:sldId id="283" r:id="rId22"/>
    <p:sldId id="339" r:id="rId23"/>
    <p:sldId id="284" r:id="rId24"/>
    <p:sldId id="288" r:id="rId25"/>
    <p:sldId id="264" r:id="rId26"/>
    <p:sldId id="293" r:id="rId27"/>
    <p:sldId id="301" r:id="rId28"/>
    <p:sldId id="310" r:id="rId29"/>
    <p:sldId id="308" r:id="rId30"/>
    <p:sldId id="316" r:id="rId31"/>
    <p:sldId id="311" r:id="rId32"/>
    <p:sldId id="321" r:id="rId33"/>
    <p:sldId id="322" r:id="rId34"/>
    <p:sldId id="312" r:id="rId35"/>
    <p:sldId id="302" r:id="rId36"/>
    <p:sldId id="303" r:id="rId37"/>
    <p:sldId id="304" r:id="rId38"/>
    <p:sldId id="305" r:id="rId39"/>
    <p:sldId id="306" r:id="rId40"/>
    <p:sldId id="319" r:id="rId41"/>
    <p:sldId id="317" r:id="rId42"/>
    <p:sldId id="325" r:id="rId43"/>
    <p:sldId id="323" r:id="rId44"/>
    <p:sldId id="324" r:id="rId45"/>
    <p:sldId id="318" r:id="rId46"/>
    <p:sldId id="326" r:id="rId47"/>
    <p:sldId id="327" r:id="rId48"/>
    <p:sldId id="328" r:id="rId49"/>
    <p:sldId id="329" r:id="rId50"/>
    <p:sldId id="330" r:id="rId51"/>
    <p:sldId id="331" r:id="rId52"/>
    <p:sldId id="332" r:id="rId53"/>
    <p:sldId id="333" r:id="rId54"/>
    <p:sldId id="334" r:id="rId55"/>
    <p:sldId id="335" r:id="rId56"/>
    <p:sldId id="336" r:id="rId57"/>
    <p:sldId id="337" r:id="rId58"/>
    <p:sldId id="348" r:id="rId59"/>
    <p:sldId id="346" r:id="rId60"/>
    <p:sldId id="349" r:id="rId61"/>
    <p:sldId id="386" r:id="rId62"/>
    <p:sldId id="411" r:id="rId63"/>
    <p:sldId id="351" r:id="rId64"/>
    <p:sldId id="350" r:id="rId65"/>
    <p:sldId id="383" r:id="rId66"/>
    <p:sldId id="382" r:id="rId67"/>
    <p:sldId id="421" r:id="rId68"/>
    <p:sldId id="381" r:id="rId69"/>
    <p:sldId id="380" r:id="rId70"/>
    <p:sldId id="407" r:id="rId71"/>
    <p:sldId id="370" r:id="rId72"/>
    <p:sldId id="367" r:id="rId73"/>
    <p:sldId id="295" r:id="rId74"/>
    <p:sldId id="294" r:id="rId75"/>
    <p:sldId id="298" r:id="rId76"/>
    <p:sldId id="342" r:id="rId77"/>
    <p:sldId id="345" r:id="rId78"/>
    <p:sldId id="352" r:id="rId79"/>
    <p:sldId id="353" r:id="rId80"/>
    <p:sldId id="355" r:id="rId81"/>
    <p:sldId id="363" r:id="rId82"/>
    <p:sldId id="357" r:id="rId83"/>
    <p:sldId id="359" r:id="rId84"/>
    <p:sldId id="373" r:id="rId85"/>
    <p:sldId id="358" r:id="rId86"/>
    <p:sldId id="361" r:id="rId87"/>
    <p:sldId id="372" r:id="rId88"/>
    <p:sldId id="362" r:id="rId89"/>
    <p:sldId id="356" r:id="rId90"/>
    <p:sldId id="375" r:id="rId91"/>
    <p:sldId id="379" r:id="rId92"/>
    <p:sldId id="377" r:id="rId93"/>
    <p:sldId id="387" r:id="rId94"/>
    <p:sldId id="390" r:id="rId95"/>
    <p:sldId id="391" r:id="rId96"/>
    <p:sldId id="369" r:id="rId97"/>
    <p:sldId id="360" r:id="rId98"/>
    <p:sldId id="394" r:id="rId99"/>
    <p:sldId id="392" r:id="rId100"/>
    <p:sldId id="393" r:id="rId101"/>
    <p:sldId id="396" r:id="rId102"/>
    <p:sldId id="397" r:id="rId103"/>
    <p:sldId id="398" r:id="rId104"/>
    <p:sldId id="399" r:id="rId105"/>
    <p:sldId id="400" r:id="rId106"/>
    <p:sldId id="405" r:id="rId107"/>
    <p:sldId id="412" r:id="rId108"/>
    <p:sldId id="413" r:id="rId109"/>
    <p:sldId id="414" r:id="rId110"/>
    <p:sldId id="427" r:id="rId111"/>
    <p:sldId id="423" r:id="rId112"/>
    <p:sldId id="428" r:id="rId113"/>
    <p:sldId id="429" r:id="rId114"/>
    <p:sldId id="431" r:id="rId115"/>
    <p:sldId id="424" r:id="rId116"/>
    <p:sldId id="415" r:id="rId117"/>
    <p:sldId id="416" r:id="rId118"/>
    <p:sldId id="432" r:id="rId119"/>
    <p:sldId id="433" r:id="rId120"/>
    <p:sldId id="425" r:id="rId121"/>
    <p:sldId id="434" r:id="rId122"/>
    <p:sldId id="422" r:id="rId123"/>
    <p:sldId id="435" r:id="rId124"/>
    <p:sldId id="436" r:id="rId125"/>
    <p:sldId id="426" r:id="rId126"/>
    <p:sldId id="430" r:id="rId127"/>
    <p:sldId id="437" r:id="rId128"/>
    <p:sldId id="418" r:id="rId129"/>
    <p:sldId id="438" r:id="rId130"/>
    <p:sldId id="420" r:id="rId131"/>
    <p:sldId id="439" r:id="rId132"/>
    <p:sldId id="440" r:id="rId133"/>
    <p:sldId id="443" r:id="rId134"/>
    <p:sldId id="442" r:id="rId135"/>
    <p:sldId id="441" r:id="rId136"/>
    <p:sldId id="445" r:id="rId137"/>
    <p:sldId id="447" r:id="rId138"/>
    <p:sldId id="444" r:id="rId139"/>
    <p:sldId id="448" r:id="rId140"/>
    <p:sldId id="446" r:id="rId141"/>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7E79"/>
    <a:srgbClr val="FF6479"/>
    <a:srgbClr val="FF93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725" autoAdjust="0"/>
    <p:restoredTop sz="85714" autoAdjust="0"/>
  </p:normalViewPr>
  <p:slideViewPr>
    <p:cSldViewPr snapToGrid="0">
      <p:cViewPr varScale="1">
        <p:scale>
          <a:sx n="96" d="100"/>
          <a:sy n="96" d="100"/>
        </p:scale>
        <p:origin x="312" y="16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notesMaster" Target="notesMasters/notesMaster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C20BB3-3CCB-4FE5-991B-82F6BCB48AF3}" type="datetimeFigureOut">
              <a:rPr lang="en-US" smtClean="0"/>
              <a:t>1/28/19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0746DE6-3336-457D-A091-FA20AC1C536E}" type="slidenum">
              <a:rPr lang="en-US" smtClean="0"/>
              <a:t>‹#›</a:t>
            </a:fld>
            <a:endParaRPr lang="en-US"/>
          </a:p>
        </p:txBody>
      </p:sp>
    </p:spTree>
    <p:extLst>
      <p:ext uri="{BB962C8B-B14F-4D97-AF65-F5344CB8AC3E}">
        <p14:creationId xmlns:p14="http://schemas.microsoft.com/office/powerpoint/2010/main" val="6681594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0" name="Rectangle 9"/>
          <p:cNvSpPr/>
          <p:nvPr/>
        </p:nvSpPr>
        <p:spPr>
          <a:xfrm>
            <a:off x="0" y="2"/>
            <a:ext cx="12192000" cy="457200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2"/>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en-US"/>
              <a:t>Click to edit Master title style</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189" indent="0" algn="ctr">
              <a:buNone/>
              <a:defRPr sz="1800"/>
            </a:lvl2pPr>
            <a:lvl3pPr marL="914377" indent="0" algn="ctr">
              <a:buNone/>
              <a:defRPr sz="1800"/>
            </a:lvl3pPr>
            <a:lvl4pPr marL="1371566" indent="0" algn="ctr">
              <a:buNone/>
              <a:defRPr sz="1800"/>
            </a:lvl4pPr>
            <a:lvl5pPr marL="1828754" indent="0" algn="ctr">
              <a:buNone/>
              <a:defRPr sz="1800"/>
            </a:lvl5pPr>
            <a:lvl6pPr marL="2285943" indent="0" algn="ctr">
              <a:buNone/>
              <a:defRPr sz="1800"/>
            </a:lvl6pPr>
            <a:lvl7pPr marL="2743131" indent="0" algn="ctr">
              <a:buNone/>
              <a:defRPr sz="1800"/>
            </a:lvl7pPr>
            <a:lvl8pPr marL="3200320" indent="0" algn="ctr">
              <a:buNone/>
              <a:defRPr sz="1800"/>
            </a:lvl8pPr>
            <a:lvl9pPr marL="3657509" indent="0" algn="ctr">
              <a:buNone/>
              <a:defRPr sz="18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6AD6EE87-EBD5-4F12-A48A-63ACA297AC8F}" type="datetimeFigureOut">
              <a:rPr lang="en-US" dirty="0"/>
              <a:t>1/28/19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dirty="0"/>
              <a:t>‹#›</a:t>
            </a:fld>
            <a:endParaRPr lang="en-US" dirty="0"/>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60586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CD73815-2707-4475-8F1A-B873CB631BB4}" type="datetimeFigureOut">
              <a:rPr lang="en-US" dirty="0"/>
              <a:t>1/28/19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5969330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762000"/>
            <a:ext cx="2628900" cy="5410200"/>
          </a:xfrm>
        </p:spPr>
        <p:txBody>
          <a:bodyPr vert="eaVert" lIns="45720" tIns="91440" rIns="45720" bIns="91440"/>
          <a:lstStyle/>
          <a:p>
            <a:r>
              <a:rPr lang="en-US"/>
              <a:t>Click to edit Master title style</a:t>
            </a:r>
            <a:endParaRPr lang="en-US" dirty="0"/>
          </a:p>
        </p:txBody>
      </p:sp>
      <p:sp>
        <p:nvSpPr>
          <p:cNvPr id="3" name="Vertical Text Placeholder 2"/>
          <p:cNvSpPr>
            <a:spLocks noGrp="1"/>
          </p:cNvSpPr>
          <p:nvPr>
            <p:ph type="body" orient="vert" idx="1"/>
          </p:nvPr>
        </p:nvSpPr>
        <p:spPr>
          <a:xfrm>
            <a:off x="990602" y="762000"/>
            <a:ext cx="7581900" cy="541020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A4AFB99-0EAB-4182-AFF8-E214C82A68F6}" type="datetimeFigureOut">
              <a:rPr lang="en-US" dirty="0"/>
              <a:t>1/28/19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dirty="0"/>
              <a:t>‹#›</a:t>
            </a:fld>
            <a:endParaRPr lang="en-US" dirty="0"/>
          </a:p>
        </p:txBody>
      </p:sp>
      <p:cxnSp>
        <p:nvCxnSpPr>
          <p:cNvPr id="7" name="Straight Connector 6"/>
          <p:cNvCxnSpPr/>
          <p:nvPr/>
        </p:nvCxnSpPr>
        <p:spPr>
          <a:xfrm rot="5400000" flipV="1">
            <a:off x="10058400" y="59263"/>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47891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5D3794B-289A-4A80-97D7-111025398D45}" type="datetimeFigureOut">
              <a:rPr lang="en-US" dirty="0"/>
              <a:t>1/28/19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16919454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9" name="Rectangle 8"/>
          <p:cNvSpPr/>
          <p:nvPr/>
        </p:nvSpPr>
        <p:spPr>
          <a:xfrm>
            <a:off x="0" y="2"/>
            <a:ext cx="12192000" cy="4572001"/>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2"/>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en-US"/>
              <a:t>Click to edit Master title style</a:t>
            </a:r>
            <a:endParaRPr lang="en-US" dirty="0"/>
          </a:p>
        </p:txBody>
      </p:sp>
      <p:sp>
        <p:nvSpPr>
          <p:cNvPr id="3" name="Text Placeholder 2"/>
          <p:cNvSpPr>
            <a:spLocks noGrp="1"/>
          </p:cNvSpPr>
          <p:nvPr>
            <p:ph type="body" idx="1"/>
          </p:nvPr>
        </p:nvSpPr>
        <p:spPr>
          <a:xfrm>
            <a:off x="8610600" y="4960137"/>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A61015F-7CC6-4D0A-9D87-873EA4C304CC}" type="datetimeFigureOut">
              <a:rPr lang="en-US" dirty="0"/>
              <a:t>1/28/19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dirty="0"/>
              <a:t>‹#›</a:t>
            </a:fld>
            <a:endParaRPr lang="en-US" dirty="0"/>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571214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24128" y="585216"/>
            <a:ext cx="9720072" cy="1499616"/>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24127" y="2286000"/>
            <a:ext cx="4754880" cy="40233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989320" y="2286000"/>
            <a:ext cx="4754880" cy="40233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3C6A301-0538-44EC-B09D-202E1042A48B}" type="datetimeFigureOut">
              <a:rPr lang="en-US" dirty="0"/>
              <a:t>1/28/19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6514158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1"/>
                </a:solidFill>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1024128" y="2967788"/>
            <a:ext cx="4754880" cy="33415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990888"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mn-lt"/>
                <a:ea typeface="+mn-ea"/>
                <a:cs typeface="+mn-cs"/>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marL="0" lvl="0" indent="0" algn="l" defTabSz="914377" rtl="0" eaLnBrk="1" latinLnBrk="0" hangingPunct="1">
              <a:lnSpc>
                <a:spcPct val="90000"/>
              </a:lnSpc>
              <a:spcBef>
                <a:spcPts val="1800"/>
              </a:spcBef>
              <a:buNone/>
            </a:pPr>
            <a:r>
              <a:rPr lang="en-US"/>
              <a:t>Edit Master text styles</a:t>
            </a:r>
          </a:p>
        </p:txBody>
      </p:sp>
      <p:sp>
        <p:nvSpPr>
          <p:cNvPr id="6" name="Content Placeholder 5"/>
          <p:cNvSpPr>
            <a:spLocks noGrp="1"/>
          </p:cNvSpPr>
          <p:nvPr>
            <p:ph sz="quarter" idx="4"/>
          </p:nvPr>
        </p:nvSpPr>
        <p:spPr>
          <a:xfrm>
            <a:off x="5990888" y="2967788"/>
            <a:ext cx="4754880" cy="33415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789574A-8875-45EF-8EA2-3CAA0F7ABC4C}" type="datetimeFigureOut">
              <a:rPr lang="en-US" dirty="0"/>
              <a:t>1/28/19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5823400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7EF4D4C-5367-4C26-9E2B-D8088D7FCA81}" type="datetimeFigureOut">
              <a:rPr lang="en-US" dirty="0"/>
              <a:t>1/28/19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5898799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E91E96-98B0-4413-9547-46F3504108EF}" type="datetimeFigureOut">
              <a:rPr lang="en-US" dirty="0"/>
              <a:t>1/28/19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2700543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1024128" y="471509"/>
            <a:ext cx="4389120" cy="1737360"/>
          </a:xfrm>
        </p:spPr>
        <p:txBody>
          <a:bodyPr>
            <a:noAutofit/>
          </a:bodyPr>
          <a:lstStyle>
            <a:lvl1pPr>
              <a:lnSpc>
                <a:spcPct val="80000"/>
              </a:lnSpc>
              <a:defRPr sz="4000"/>
            </a:lvl1pPr>
          </a:lstStyle>
          <a:p>
            <a:r>
              <a:rPr lang="en-US"/>
              <a:t>Click to edit Master title style</a:t>
            </a:r>
            <a:endParaRPr lang="en-US" dirty="0"/>
          </a:p>
        </p:txBody>
      </p:sp>
      <p:sp>
        <p:nvSpPr>
          <p:cNvPr id="3" name="Content Placeholder 2"/>
          <p:cNvSpPr>
            <a:spLocks noGrp="1"/>
          </p:cNvSpPr>
          <p:nvPr>
            <p:ph idx="1"/>
          </p:nvPr>
        </p:nvSpPr>
        <p:spPr>
          <a:xfrm>
            <a:off x="5715000" y="822960"/>
            <a:ext cx="5678424"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05C68B11-C5A8-448C-8CE9-B1A273C79CFC}" type="datetimeFigureOut">
              <a:rPr lang="en-US" dirty="0"/>
              <a:t>1/28/19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5150151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5000" spc="200" baseline="0"/>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1"/>
            <a:ext cx="12188952" cy="4572000"/>
          </a:xfrm>
          <a:solidFill>
            <a:schemeClr val="accent1">
              <a:lumMod val="60000"/>
              <a:lumOff val="40000"/>
            </a:schemeClr>
          </a:solidFill>
        </p:spPr>
        <p:txBody>
          <a:bodyPr lIns="457200" tIns="365760" rIns="45720" bIns="45720" anchor="t"/>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7616CA0-919D-4A49-9C8A-62FDFB3A5183}" type="datetimeFigureOut">
              <a:rPr lang="en-US" dirty="0"/>
              <a:t>1/28/19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867E5644-1E61-4311-A31E-84CB9C7AA8A9}" type="slidenum">
              <a:rPr lang="en-US" dirty="0"/>
              <a:t>‹#›</a:t>
            </a:fld>
            <a:endParaRPr lang="en-US" dirty="0"/>
          </a:p>
        </p:txBody>
      </p:sp>
      <p:cxnSp>
        <p:nvCxnSpPr>
          <p:cNvPr id="8" name="Straight Connector 7"/>
          <p:cNvCxnSpPr/>
          <p:nvPr/>
        </p:nvCxnSpPr>
        <p:spPr>
          <a:xfrm flipV="1">
            <a:off x="8386843" y="5264106"/>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85702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8" y="585216"/>
            <a:ext cx="9720072" cy="1499616"/>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24129" y="2286000"/>
            <a:ext cx="9720073" cy="4023360"/>
          </a:xfrm>
          <a:prstGeom prst="rect">
            <a:avLst/>
          </a:prstGeom>
        </p:spPr>
        <p:txBody>
          <a:bodyPr vert="horz" lIns="45720" tIns="45720" rIns="4572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24130"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90298CD5-6C1E-4009-B41F-6DF62E31D3BE}" type="datetimeFigureOut">
              <a:rPr lang="en-US" dirty="0"/>
              <a:pPr/>
              <a:t>1/28/19</a:t>
            </a:fld>
            <a:endParaRPr lang="en-US" dirty="0"/>
          </a:p>
        </p:txBody>
      </p:sp>
      <p:sp>
        <p:nvSpPr>
          <p:cNvPr id="5" name="Footer Placeholder 4"/>
          <p:cNvSpPr>
            <a:spLocks noGrp="1"/>
          </p:cNvSpPr>
          <p:nvPr>
            <p:ph type="ftr" sz="quarter" idx="3"/>
          </p:nvPr>
        </p:nvSpPr>
        <p:spPr>
          <a:xfrm>
            <a:off x="4842933"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en-US" dirty="0"/>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4FAB73BC-B049-4115-A692-8D63A059BFB8}" type="slidenum">
              <a:rPr lang="en-US" dirty="0"/>
              <a:pPr/>
              <a:t>‹#›</a:t>
            </a:fld>
            <a:endParaRPr lang="en-US" dirty="0"/>
          </a:p>
        </p:txBody>
      </p:sp>
      <p:cxnSp>
        <p:nvCxnSpPr>
          <p:cNvPr id="7" name="Straight Connector 6"/>
          <p:cNvCxnSpPr/>
          <p:nvPr/>
        </p:nvCxnSpPr>
        <p:spPr>
          <a:xfrm flipV="1">
            <a:off x="762000" y="826324"/>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8168724"/>
      </p:ext>
    </p:extLst>
  </p:cSld>
  <p:clrMap bg1="dk1" tx1="lt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60" r:id="rId9"/>
    <p:sldLayoutId id="2147483658" r:id="rId10"/>
    <p:sldLayoutId id="2147483659" r:id="rId11"/>
  </p:sldLayoutIdLst>
  <p:txStyles>
    <p:titleStyle>
      <a:lvl1pPr algn="l" defTabSz="914377"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hyperlink" Target="https://code.visualstudio.com/" TargetMode="Externa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2AE8E50-35D4-4D5A-A4BB-168CBB027D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6">
            <a:extLst>
              <a:ext uri="{FF2B5EF4-FFF2-40B4-BE49-F238E27FC236}">
                <a16:creationId xmlns:a16="http://schemas.microsoft.com/office/drawing/2014/main" id="{C37D1D6D-17D8-4296-B000-665D1892D01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7"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Rectangle 12">
            <a:extLst>
              <a:ext uri="{FF2B5EF4-FFF2-40B4-BE49-F238E27FC236}">
                <a16:creationId xmlns:a16="http://schemas.microsoft.com/office/drawing/2014/main" id="{1B26E892-1320-40AA-9CA1-246721C187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4" y="620721"/>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p:nvPr>
        </p:nvSpPr>
        <p:spPr>
          <a:xfrm>
            <a:off x="4713226" y="1105352"/>
            <a:ext cx="6353967" cy="3023981"/>
          </a:xfrm>
        </p:spPr>
        <p:txBody>
          <a:bodyPr anchor="b">
            <a:normAutofit/>
          </a:bodyPr>
          <a:lstStyle/>
          <a:p>
            <a:pPr algn="l"/>
            <a:r>
              <a:rPr lang="en-US" sz="5400" dirty="0">
                <a:solidFill>
                  <a:srgbClr val="FFFFFF"/>
                </a:solidFill>
              </a:rPr>
              <a:t>KURSUS PEMBANGUNAN SISTEM WEB (ASAS)</a:t>
            </a:r>
            <a:br>
              <a:rPr lang="en-US" sz="5400" dirty="0">
                <a:solidFill>
                  <a:srgbClr val="FFFFFF"/>
                </a:solidFill>
              </a:rPr>
            </a:br>
            <a:br>
              <a:rPr lang="en-US" sz="5400" dirty="0">
                <a:solidFill>
                  <a:srgbClr val="FFFFFF"/>
                </a:solidFill>
              </a:rPr>
            </a:br>
            <a:r>
              <a:rPr lang="en-US" sz="5400" dirty="0">
                <a:solidFill>
                  <a:srgbClr val="FFFFFF"/>
                </a:solidFill>
              </a:rPr>
              <a:t>PHP &amp; MYSQL</a:t>
            </a:r>
          </a:p>
        </p:txBody>
      </p:sp>
      <p:sp>
        <p:nvSpPr>
          <p:cNvPr id="3" name="Content Placeholder 2"/>
          <p:cNvSpPr>
            <a:spLocks noGrp="1"/>
          </p:cNvSpPr>
          <p:nvPr>
            <p:ph type="subTitle" idx="1"/>
          </p:nvPr>
        </p:nvSpPr>
        <p:spPr>
          <a:xfrm>
            <a:off x="4713224" y="4297558"/>
            <a:ext cx="6353968" cy="1433391"/>
          </a:xfrm>
        </p:spPr>
        <p:txBody>
          <a:bodyPr anchor="t">
            <a:normAutofit/>
          </a:bodyPr>
          <a:lstStyle/>
          <a:p>
            <a:r>
              <a:rPr lang="en-US" sz="5000" cap="all" spc="100" dirty="0">
                <a:solidFill>
                  <a:prstClr val="black"/>
                </a:solidFill>
                <a:latin typeface="Tw Cen MT Condensed" panose="020B0606020104020203"/>
                <a:ea typeface="+mj-ea"/>
                <a:cs typeface="+mj-cs"/>
              </a:rPr>
              <a:t>29,20 Jan &amp; 1 Feb 2019</a:t>
            </a:r>
            <a:endParaRPr lang="en-US" dirty="0">
              <a:solidFill>
                <a:srgbClr val="FFFFFF"/>
              </a:solidFill>
            </a:endParaRPr>
          </a:p>
        </p:txBody>
      </p:sp>
      <p:cxnSp>
        <p:nvCxnSpPr>
          <p:cNvPr id="15" name="Straight Connector 14">
            <a:extLst>
              <a:ext uri="{FF2B5EF4-FFF2-40B4-BE49-F238E27FC236}">
                <a16:creationId xmlns:a16="http://schemas.microsoft.com/office/drawing/2014/main" id="{C9A1F79C-E4D1-4AAE-BA11-3A09005252E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842932" y="4214336"/>
            <a:ext cx="512064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useBgFill="1">
        <p:nvSpPr>
          <p:cNvPr id="17" name="Rectangle 16">
            <a:extLst>
              <a:ext uri="{FF2B5EF4-FFF2-40B4-BE49-F238E27FC236}">
                <a16:creationId xmlns:a16="http://schemas.microsoft.com/office/drawing/2014/main" id="{C170DF7D-4686-4BD5-A9CD-C896492846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3"/>
            <a:ext cx="164592" cy="68580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1675356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INSTALLATION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a:solidFill>
                  <a:srgbClr val="FFFFFF"/>
                </a:solidFill>
              </a:rPr>
              <a:t>Create Laravel Project</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1077218"/>
          </a:xfrm>
          <a:prstGeom prst="rect">
            <a:avLst/>
          </a:prstGeom>
          <a:solidFill>
            <a:schemeClr val="bg1"/>
          </a:solidFill>
        </p:spPr>
        <p:txBody>
          <a:bodyPr wrap="square" rtlCol="0">
            <a:spAutoFit/>
          </a:bodyPr>
          <a:lstStyle/>
          <a:p>
            <a:r>
              <a:rPr lang="en-MY" sz="3200"/>
              <a:t>composer create</a:t>
            </a:r>
            <a:r>
              <a:rPr lang="en-MY" sz="2400"/>
              <a:t>-</a:t>
            </a:r>
            <a:r>
              <a:rPr lang="en-MY" sz="3200"/>
              <a:t>project </a:t>
            </a:r>
            <a:r>
              <a:rPr lang="en-MY" sz="2400"/>
              <a:t>--</a:t>
            </a:r>
            <a:r>
              <a:rPr lang="en-MY" sz="3200"/>
              <a:t>prefer</a:t>
            </a:r>
            <a:r>
              <a:rPr lang="en-MY" sz="2400"/>
              <a:t>-</a:t>
            </a:r>
            <a:r>
              <a:rPr lang="en-MY" sz="3200"/>
              <a:t>dist laravel</a:t>
            </a:r>
            <a:r>
              <a:rPr lang="en-MY" sz="2400"/>
              <a:t>/</a:t>
            </a:r>
            <a:r>
              <a:rPr lang="en-MY" sz="3200"/>
              <a:t>laravel website-saya</a:t>
            </a:r>
            <a:endParaRPr lang="en-MY" sz="3200" dirty="0"/>
          </a:p>
        </p:txBody>
      </p:sp>
    </p:spTree>
    <p:extLst>
      <p:ext uri="{BB962C8B-B14F-4D97-AF65-F5344CB8AC3E}">
        <p14:creationId xmlns:p14="http://schemas.microsoft.com/office/powerpoint/2010/main" val="156832455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INVENTORY LIST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9205" y="983696"/>
            <a:ext cx="4847963" cy="3414229"/>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63752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sz="3850" dirty="0">
                <a:solidFill>
                  <a:schemeClr val="bg1"/>
                </a:solidFill>
              </a:rPr>
              <a:t>Laravel controller - add BRAND model</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dirty="0"/>
              <a:t>Edit file </a:t>
            </a:r>
            <a:r>
              <a:rPr lang="en-MY" sz="4000" dirty="0" err="1">
                <a:highlight>
                  <a:srgbClr val="800000"/>
                </a:highlight>
              </a:rPr>
              <a:t>InventoryController</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Tree>
    <p:extLst>
      <p:ext uri="{BB962C8B-B14F-4D97-AF65-F5344CB8AC3E}">
        <p14:creationId xmlns:p14="http://schemas.microsoft.com/office/powerpoint/2010/main" val="166055393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88900" indent="0">
              <a:lnSpc>
                <a:spcPct val="100000"/>
              </a:lnSpc>
              <a:spcBef>
                <a:spcPts val="0"/>
              </a:spcBef>
              <a:buNone/>
            </a:pPr>
            <a:r>
              <a:rPr lang="en-MY" sz="1800" dirty="0">
                <a:solidFill>
                  <a:srgbClr val="4B83CD"/>
                </a:solidFill>
                <a:latin typeface="Menlo" panose="020B0609030804020204" pitchFamily="49" charset="0"/>
              </a:rPr>
              <a:t>namespace</a:t>
            </a:r>
            <a:r>
              <a:rPr lang="en-MY" sz="1800" dirty="0">
                <a:solidFill>
                  <a:srgbClr val="333333"/>
                </a:solidFill>
                <a:latin typeface="Menlo" panose="020B0609030804020204" pitchFamily="49" charset="0"/>
              </a:rPr>
              <a:t> </a:t>
            </a:r>
            <a:r>
              <a:rPr lang="en-MY" sz="1800" b="1" dirty="0">
                <a:solidFill>
                  <a:srgbClr val="7A3E9D"/>
                </a:solidFill>
                <a:latin typeface="Menlo" panose="020B0609030804020204" pitchFamily="49" charset="0"/>
              </a:rPr>
              <a:t>App</a:t>
            </a:r>
            <a:r>
              <a:rPr lang="en-MY" sz="1800" b="1" dirty="0">
                <a:solidFill>
                  <a:srgbClr val="777777"/>
                </a:solidFill>
                <a:latin typeface="Menlo" panose="020B0609030804020204" pitchFamily="49" charset="0"/>
              </a:rPr>
              <a:t>\</a:t>
            </a:r>
            <a:r>
              <a:rPr lang="en-MY" sz="1800" b="1" dirty="0">
                <a:solidFill>
                  <a:srgbClr val="7A3E9D"/>
                </a:solidFill>
                <a:latin typeface="Menlo" panose="020B0609030804020204" pitchFamily="49" charset="0"/>
              </a:rPr>
              <a:t>Http</a:t>
            </a:r>
            <a:r>
              <a:rPr lang="en-MY" sz="1800" b="1" dirty="0">
                <a:solidFill>
                  <a:srgbClr val="777777"/>
                </a:solidFill>
                <a:latin typeface="Menlo" panose="020B0609030804020204" pitchFamily="49" charset="0"/>
              </a:rPr>
              <a:t>\</a:t>
            </a:r>
            <a:r>
              <a:rPr lang="en-MY" sz="1800" b="1" dirty="0">
                <a:solidFill>
                  <a:srgbClr val="7A3E9D"/>
                </a:solidFill>
                <a:latin typeface="Menlo" panose="020B0609030804020204" pitchFamily="49" charset="0"/>
              </a:rPr>
              <a:t>Controllers</a:t>
            </a: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a:p>
            <a:pPr marL="88900" indent="0">
              <a:lnSpc>
                <a:spcPct val="100000"/>
              </a:lnSpc>
              <a:spcBef>
                <a:spcPts val="0"/>
              </a:spcBef>
              <a:buNone/>
            </a:pPr>
            <a:br>
              <a:rPr lang="en-MY" sz="1800" dirty="0">
                <a:solidFill>
                  <a:srgbClr val="333333"/>
                </a:solidFill>
                <a:latin typeface="Menlo" panose="020B0609030804020204" pitchFamily="49" charset="0"/>
              </a:rPr>
            </a:br>
            <a:r>
              <a:rPr lang="en-MY" sz="1800" dirty="0">
                <a:solidFill>
                  <a:srgbClr val="4B83CD"/>
                </a:solidFill>
                <a:latin typeface="Menlo" panose="020B0609030804020204" pitchFamily="49" charset="0"/>
              </a:rPr>
              <a:t>use</a:t>
            </a:r>
            <a:r>
              <a:rPr lang="en-MY" sz="1800" dirty="0">
                <a:solidFill>
                  <a:srgbClr val="333333"/>
                </a:solidFill>
                <a:latin typeface="Menlo" panose="020B0609030804020204" pitchFamily="49" charset="0"/>
              </a:rPr>
              <a:t> App</a:t>
            </a:r>
            <a:r>
              <a:rPr lang="en-MY" sz="1800" dirty="0">
                <a:solidFill>
                  <a:srgbClr val="777777"/>
                </a:solidFill>
                <a:latin typeface="Menlo" panose="020B0609030804020204" pitchFamily="49" charset="0"/>
              </a:rPr>
              <a:t>\</a:t>
            </a:r>
            <a:r>
              <a:rPr lang="en-MY" sz="1800" b="1" dirty="0">
                <a:solidFill>
                  <a:srgbClr val="7A3E9D"/>
                </a:solidFill>
                <a:latin typeface="Menlo" panose="020B0609030804020204" pitchFamily="49" charset="0"/>
              </a:rPr>
              <a:t>Inventory</a:t>
            </a: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a:p>
            <a:pPr marL="88900" indent="0">
              <a:lnSpc>
                <a:spcPct val="100000"/>
              </a:lnSpc>
              <a:spcBef>
                <a:spcPts val="0"/>
              </a:spcBef>
              <a:buNone/>
            </a:pPr>
            <a:r>
              <a:rPr lang="en-MY" sz="1800" dirty="0">
                <a:solidFill>
                  <a:srgbClr val="4B83CD"/>
                </a:solidFill>
                <a:highlight>
                  <a:srgbClr val="FFFF00"/>
                </a:highlight>
                <a:latin typeface="Menlo" panose="020B0609030804020204" pitchFamily="49" charset="0"/>
              </a:rPr>
              <a:t>use</a:t>
            </a:r>
            <a:r>
              <a:rPr lang="en-MY" sz="1800" dirty="0">
                <a:solidFill>
                  <a:srgbClr val="333333"/>
                </a:solidFill>
                <a:highlight>
                  <a:srgbClr val="FFFF00"/>
                </a:highlight>
                <a:latin typeface="Menlo" panose="020B0609030804020204" pitchFamily="49" charset="0"/>
              </a:rPr>
              <a:t> App</a:t>
            </a:r>
            <a:r>
              <a:rPr lang="en-MY" sz="1800" dirty="0">
                <a:solidFill>
                  <a:srgbClr val="777777"/>
                </a:solidFill>
                <a:highlight>
                  <a:srgbClr val="FFFF00"/>
                </a:highlight>
                <a:latin typeface="Menlo" panose="020B0609030804020204" pitchFamily="49" charset="0"/>
              </a:rPr>
              <a:t>\</a:t>
            </a:r>
            <a:r>
              <a:rPr lang="en-MY" sz="1800" b="1" dirty="0">
                <a:solidFill>
                  <a:srgbClr val="7A3E9D"/>
                </a:solidFill>
                <a:highlight>
                  <a:srgbClr val="FFFF00"/>
                </a:highlight>
                <a:latin typeface="Menlo" panose="020B0609030804020204" pitchFamily="49" charset="0"/>
              </a:rPr>
              <a:t>Brand</a:t>
            </a:r>
            <a:r>
              <a:rPr lang="en-MY" sz="1800" dirty="0">
                <a:solidFill>
                  <a:srgbClr val="777777"/>
                </a:solidFill>
                <a:highlight>
                  <a:srgbClr val="FFFF00"/>
                </a:highlight>
                <a:latin typeface="Menlo" panose="020B0609030804020204" pitchFamily="49" charset="0"/>
              </a:rPr>
              <a:t>;</a:t>
            </a:r>
            <a:endParaRPr lang="en-MY" sz="1800" dirty="0">
              <a:solidFill>
                <a:srgbClr val="333333"/>
              </a:solidFill>
              <a:highlight>
                <a:srgbClr val="FFFF00"/>
              </a:highlight>
              <a:latin typeface="Menlo" panose="020B0609030804020204" pitchFamily="49" charset="0"/>
            </a:endParaRPr>
          </a:p>
          <a:p>
            <a:pPr marL="88900" indent="0">
              <a:lnSpc>
                <a:spcPct val="100000"/>
              </a:lnSpc>
              <a:spcBef>
                <a:spcPts val="0"/>
              </a:spcBef>
              <a:buNone/>
            </a:pPr>
            <a:r>
              <a:rPr lang="en-MY" sz="1800" dirty="0">
                <a:solidFill>
                  <a:srgbClr val="4B83CD"/>
                </a:solidFill>
                <a:latin typeface="Menlo" panose="020B0609030804020204" pitchFamily="49" charset="0"/>
              </a:rPr>
              <a:t>use</a:t>
            </a:r>
            <a:r>
              <a:rPr lang="en-MY" sz="1800" dirty="0">
                <a:solidFill>
                  <a:srgbClr val="333333"/>
                </a:solidFill>
                <a:latin typeface="Menlo" panose="020B0609030804020204" pitchFamily="49" charset="0"/>
              </a:rPr>
              <a:t> Illuminate</a:t>
            </a:r>
            <a:r>
              <a:rPr lang="en-MY" sz="1800" dirty="0">
                <a:solidFill>
                  <a:srgbClr val="777777"/>
                </a:solidFill>
                <a:latin typeface="Menlo" panose="020B0609030804020204" pitchFamily="49" charset="0"/>
              </a:rPr>
              <a:t>\</a:t>
            </a:r>
            <a:r>
              <a:rPr lang="en-MY" sz="1800" dirty="0">
                <a:solidFill>
                  <a:srgbClr val="333333"/>
                </a:solidFill>
                <a:latin typeface="Menlo" panose="020B0609030804020204" pitchFamily="49" charset="0"/>
              </a:rPr>
              <a:t>Http</a:t>
            </a:r>
            <a:r>
              <a:rPr lang="en-MY" sz="1800" dirty="0">
                <a:solidFill>
                  <a:srgbClr val="777777"/>
                </a:solidFill>
                <a:latin typeface="Menlo" panose="020B0609030804020204" pitchFamily="49" charset="0"/>
              </a:rPr>
              <a:t>\</a:t>
            </a:r>
            <a:r>
              <a:rPr lang="en-MY" sz="1800" b="1" dirty="0">
                <a:solidFill>
                  <a:srgbClr val="7A3E9D"/>
                </a:solidFill>
                <a:latin typeface="Menlo" panose="020B0609030804020204" pitchFamily="49" charset="0"/>
              </a:rPr>
              <a:t>Request</a:t>
            </a:r>
            <a:r>
              <a:rPr lang="en-MY" sz="1800" dirty="0">
                <a:solidFill>
                  <a:srgbClr val="777777"/>
                </a:solidFill>
                <a:latin typeface="Menlo" panose="020B0609030804020204" pitchFamily="49" charset="0"/>
              </a:rPr>
              <a:t>;</a:t>
            </a:r>
          </a:p>
          <a:p>
            <a:pPr marL="88900" indent="0">
              <a:lnSpc>
                <a:spcPct val="100000"/>
              </a:lnSpc>
              <a:spcBef>
                <a:spcPts val="0"/>
              </a:spcBef>
              <a:buNone/>
            </a:pPr>
            <a:endParaRPr lang="en-MY" sz="1800" dirty="0">
              <a:solidFill>
                <a:srgbClr val="777777"/>
              </a:solidFill>
              <a:latin typeface="Menlo" panose="020B0609030804020204" pitchFamily="49" charset="0"/>
            </a:endParaRPr>
          </a:p>
          <a:p>
            <a:pPr marL="88900" indent="0">
              <a:lnSpc>
                <a:spcPct val="100000"/>
              </a:lnSpc>
              <a:spcBef>
                <a:spcPts val="0"/>
              </a:spcBef>
              <a:buNone/>
            </a:pPr>
            <a:r>
              <a:rPr lang="en-MY" sz="1800" dirty="0">
                <a:solidFill>
                  <a:srgbClr val="4B83CD"/>
                </a:solidFill>
                <a:latin typeface="Menlo" panose="020B0609030804020204" pitchFamily="49" charset="0"/>
              </a:rPr>
              <a:t>...</a:t>
            </a:r>
          </a:p>
          <a:p>
            <a:pPr marL="88900" indent="0">
              <a:lnSpc>
                <a:spcPct val="100000"/>
              </a:lnSpc>
              <a:spcBef>
                <a:spcPts val="0"/>
              </a:spcBef>
              <a:buNone/>
            </a:pPr>
            <a:br>
              <a:rPr lang="en-MY" sz="1800" dirty="0">
                <a:solidFill>
                  <a:srgbClr val="333333"/>
                </a:solidFill>
                <a:latin typeface="Menlo" panose="020B0609030804020204" pitchFamily="49" charset="0"/>
              </a:rPr>
            </a:br>
            <a:r>
              <a:rPr lang="en-MY" sz="1800" dirty="0">
                <a:solidFill>
                  <a:srgbClr val="4B83CD"/>
                </a:solidFill>
                <a:latin typeface="Menlo" panose="020B0609030804020204" pitchFamily="49" charset="0"/>
              </a:rPr>
              <a:t>public</a:t>
            </a:r>
            <a:r>
              <a:rPr lang="en-MY" sz="1800" dirty="0">
                <a:solidFill>
                  <a:srgbClr val="333333"/>
                </a:solidFill>
                <a:latin typeface="Menlo" panose="020B0609030804020204" pitchFamily="49" charset="0"/>
              </a:rPr>
              <a:t> </a:t>
            </a:r>
            <a:r>
              <a:rPr lang="en-MY" sz="1800" dirty="0">
                <a:solidFill>
                  <a:srgbClr val="7A3E9D"/>
                </a:solidFill>
                <a:latin typeface="Menlo" panose="020B0609030804020204" pitchFamily="49" charset="0"/>
              </a:rPr>
              <a:t>function</a:t>
            </a:r>
            <a:r>
              <a:rPr lang="en-MY" sz="1800" dirty="0">
                <a:solidFill>
                  <a:srgbClr val="333333"/>
                </a:solidFill>
                <a:latin typeface="Menlo" panose="020B0609030804020204" pitchFamily="49" charset="0"/>
              </a:rPr>
              <a:t> </a:t>
            </a:r>
            <a:r>
              <a:rPr lang="en-MY" sz="1800" b="1" dirty="0">
                <a:solidFill>
                  <a:srgbClr val="AA3731"/>
                </a:solidFill>
                <a:latin typeface="Menlo" panose="020B0609030804020204" pitchFamily="49" charset="0"/>
              </a:rPr>
              <a:t>create</a:t>
            </a: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a:p>
            <a:pPr marL="88900" indent="0">
              <a:lnSpc>
                <a:spcPct val="100000"/>
              </a:lnSpc>
              <a:spcBef>
                <a:spcPts val="0"/>
              </a:spcBef>
              <a:buNone/>
            </a:pP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a:p>
            <a:pPr marL="88900" lvl="2" indent="0">
              <a:lnSpc>
                <a:spcPct val="100000"/>
              </a:lnSpc>
              <a:spcBef>
                <a:spcPts val="0"/>
              </a:spcBef>
              <a:spcAft>
                <a:spcPts val="200"/>
              </a:spcAft>
              <a:buNone/>
            </a:pPr>
            <a:r>
              <a:rPr lang="en-MY" sz="1800" dirty="0">
                <a:solidFill>
                  <a:srgbClr val="777777"/>
                </a:solidFill>
                <a:highlight>
                  <a:srgbClr val="FFFF00"/>
                </a:highlight>
                <a:latin typeface="Menlo" panose="020B0609030804020204" pitchFamily="49" charset="0"/>
              </a:rPr>
              <a:t>$</a:t>
            </a:r>
            <a:r>
              <a:rPr lang="en-MY" sz="1800" dirty="0">
                <a:solidFill>
                  <a:srgbClr val="7A3E9D"/>
                </a:solidFill>
                <a:highlight>
                  <a:srgbClr val="FFFF00"/>
                </a:highlight>
                <a:latin typeface="Menlo" panose="020B0609030804020204" pitchFamily="49" charset="0"/>
              </a:rPr>
              <a:t>brands</a:t>
            </a:r>
            <a:r>
              <a:rPr lang="en-MY" sz="1800" dirty="0">
                <a:solidFill>
                  <a:srgbClr val="333333"/>
                </a:solidFill>
                <a:highlight>
                  <a:srgbClr val="FFFF00"/>
                </a:highlight>
                <a:latin typeface="Menlo" panose="020B0609030804020204" pitchFamily="49" charset="0"/>
              </a:rPr>
              <a:t> </a:t>
            </a:r>
            <a:r>
              <a:rPr lang="en-MY" sz="1800" dirty="0">
                <a:solidFill>
                  <a:srgbClr val="777777"/>
                </a:solidFill>
                <a:highlight>
                  <a:srgbClr val="FFFF00"/>
                </a:highlight>
                <a:latin typeface="Menlo" panose="020B0609030804020204" pitchFamily="49" charset="0"/>
              </a:rPr>
              <a:t>=</a:t>
            </a:r>
            <a:r>
              <a:rPr lang="en-MY" sz="1800" dirty="0">
                <a:solidFill>
                  <a:srgbClr val="333333"/>
                </a:solidFill>
                <a:highlight>
                  <a:srgbClr val="FFFF00"/>
                </a:highlight>
                <a:latin typeface="Menlo" panose="020B0609030804020204" pitchFamily="49" charset="0"/>
              </a:rPr>
              <a:t> </a:t>
            </a:r>
            <a:r>
              <a:rPr lang="en-MY" sz="1800" b="1" dirty="0">
                <a:solidFill>
                  <a:srgbClr val="7A3E9D"/>
                </a:solidFill>
                <a:highlight>
                  <a:srgbClr val="FFFF00"/>
                </a:highlight>
                <a:latin typeface="Menlo" panose="020B0609030804020204" pitchFamily="49" charset="0"/>
              </a:rPr>
              <a:t>Brand</a:t>
            </a:r>
            <a:r>
              <a:rPr lang="en-MY" sz="1800" dirty="0">
                <a:solidFill>
                  <a:srgbClr val="777777"/>
                </a:solidFill>
                <a:highlight>
                  <a:srgbClr val="FFFF00"/>
                </a:highlight>
                <a:latin typeface="Menlo" panose="020B0609030804020204" pitchFamily="49" charset="0"/>
              </a:rPr>
              <a:t>::</a:t>
            </a:r>
            <a:r>
              <a:rPr lang="en-MY" sz="1800" b="1" dirty="0">
                <a:solidFill>
                  <a:srgbClr val="AA3731"/>
                </a:solidFill>
                <a:highlight>
                  <a:srgbClr val="FFFF00"/>
                </a:highlight>
                <a:latin typeface="Menlo" panose="020B0609030804020204" pitchFamily="49" charset="0"/>
              </a:rPr>
              <a:t>all</a:t>
            </a:r>
            <a:r>
              <a:rPr lang="en-MY" sz="1800" dirty="0">
                <a:solidFill>
                  <a:srgbClr val="777777"/>
                </a:solidFill>
                <a:highlight>
                  <a:srgbClr val="FFFF00"/>
                </a:highlight>
                <a:latin typeface="Menlo" panose="020B0609030804020204" pitchFamily="49" charset="0"/>
              </a:rPr>
              <a:t>();</a:t>
            </a:r>
            <a:endParaRPr lang="en-MY" sz="1800" dirty="0">
              <a:solidFill>
                <a:srgbClr val="333333"/>
              </a:solidFill>
              <a:highlight>
                <a:srgbClr val="FFFF00"/>
              </a:highlight>
              <a:latin typeface="Menlo" panose="020B0609030804020204" pitchFamily="49" charset="0"/>
            </a:endParaRPr>
          </a:p>
          <a:p>
            <a:pPr marL="88900" lvl="2" indent="0">
              <a:lnSpc>
                <a:spcPct val="100000"/>
              </a:lnSpc>
              <a:spcBef>
                <a:spcPts val="0"/>
              </a:spcBef>
              <a:spcAft>
                <a:spcPts val="200"/>
              </a:spcAft>
              <a:buNone/>
            </a:pPr>
            <a:r>
              <a:rPr lang="en-MY" sz="1800" dirty="0">
                <a:solidFill>
                  <a:srgbClr val="4B83CD"/>
                </a:solidFill>
                <a:latin typeface="Menlo" panose="020B0609030804020204" pitchFamily="49" charset="0"/>
              </a:rPr>
              <a:t>return</a:t>
            </a:r>
            <a:r>
              <a:rPr lang="en-MY" sz="1800" dirty="0">
                <a:solidFill>
                  <a:srgbClr val="333333"/>
                </a:solidFill>
                <a:latin typeface="Menlo" panose="020B0609030804020204" pitchFamily="49" charset="0"/>
              </a:rPr>
              <a:t> </a:t>
            </a:r>
            <a:r>
              <a:rPr lang="en-MY" sz="1800" b="1" dirty="0">
                <a:solidFill>
                  <a:srgbClr val="AA3731"/>
                </a:solidFill>
                <a:latin typeface="Menlo" panose="020B0609030804020204" pitchFamily="49" charset="0"/>
              </a:rPr>
              <a:t>view</a:t>
            </a:r>
            <a:r>
              <a:rPr lang="en-MY" sz="1800" dirty="0">
                <a:solidFill>
                  <a:srgbClr val="777777"/>
                </a:solidFill>
                <a:latin typeface="Menlo" panose="020B0609030804020204" pitchFamily="49" charset="0"/>
              </a:rPr>
              <a:t>('</a:t>
            </a:r>
            <a:r>
              <a:rPr lang="en-MY" sz="1800" dirty="0">
                <a:solidFill>
                  <a:srgbClr val="448C27"/>
                </a:solidFill>
                <a:latin typeface="Menlo" panose="020B0609030804020204" pitchFamily="49" charset="0"/>
              </a:rPr>
              <a:t>inventory/create</a:t>
            </a:r>
            <a:r>
              <a:rPr lang="en-MY" sz="1800" dirty="0">
                <a:solidFill>
                  <a:srgbClr val="777777"/>
                </a:solidFill>
                <a:latin typeface="Menlo" panose="020B0609030804020204" pitchFamily="49" charset="0"/>
              </a:rPr>
              <a:t>'</a:t>
            </a:r>
            <a:r>
              <a:rPr lang="en-MY" sz="1800" dirty="0">
                <a:solidFill>
                  <a:srgbClr val="777777"/>
                </a:solidFill>
                <a:highlight>
                  <a:srgbClr val="FFFF00"/>
                </a:highlight>
                <a:latin typeface="Menlo" panose="020B0609030804020204" pitchFamily="49" charset="0"/>
              </a:rPr>
              <a:t>,</a:t>
            </a:r>
            <a:r>
              <a:rPr lang="en-MY" sz="1800" dirty="0">
                <a:solidFill>
                  <a:srgbClr val="333333"/>
                </a:solidFill>
                <a:highlight>
                  <a:srgbClr val="FFFF00"/>
                </a:highlight>
                <a:latin typeface="Menlo" panose="020B0609030804020204" pitchFamily="49" charset="0"/>
              </a:rPr>
              <a:t> </a:t>
            </a:r>
            <a:r>
              <a:rPr lang="en-MY" sz="1800" b="1" dirty="0">
                <a:solidFill>
                  <a:srgbClr val="AA3731"/>
                </a:solidFill>
                <a:highlight>
                  <a:srgbClr val="FFFF00"/>
                </a:highlight>
                <a:latin typeface="Menlo" panose="020B0609030804020204" pitchFamily="49" charset="0"/>
              </a:rPr>
              <a:t>compact</a:t>
            </a:r>
            <a:r>
              <a:rPr lang="en-MY" sz="1800" dirty="0">
                <a:solidFill>
                  <a:srgbClr val="777777"/>
                </a:solidFill>
                <a:highlight>
                  <a:srgbClr val="FFFF00"/>
                </a:highlight>
                <a:latin typeface="Menlo" panose="020B0609030804020204" pitchFamily="49" charset="0"/>
              </a:rPr>
              <a:t>('</a:t>
            </a:r>
            <a:r>
              <a:rPr lang="en-MY" sz="1800" dirty="0">
                <a:solidFill>
                  <a:srgbClr val="448C27"/>
                </a:solidFill>
                <a:highlight>
                  <a:srgbClr val="FFFF00"/>
                </a:highlight>
                <a:latin typeface="Menlo" panose="020B0609030804020204" pitchFamily="49" charset="0"/>
              </a:rPr>
              <a:t>brands</a:t>
            </a:r>
            <a:r>
              <a:rPr lang="en-MY" sz="1800" dirty="0">
                <a:solidFill>
                  <a:srgbClr val="777777"/>
                </a:solidFill>
                <a:highlight>
                  <a:srgbClr val="FFFF00"/>
                </a:highlight>
                <a:latin typeface="Menlo" panose="020B0609030804020204" pitchFamily="49" charset="0"/>
              </a:rPr>
              <a:t>')</a:t>
            </a: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a:p>
            <a:pPr marL="88900" indent="0">
              <a:lnSpc>
                <a:spcPct val="100000"/>
              </a:lnSpc>
              <a:spcBef>
                <a:spcPts val="0"/>
              </a:spcBef>
              <a:buNone/>
            </a:pPr>
            <a:r>
              <a:rPr lang="en-MY" sz="1800" dirty="0">
                <a:solidFill>
                  <a:srgbClr val="777777"/>
                </a:solidFill>
                <a:latin typeface="Menlo" panose="020B0609030804020204" pitchFamily="49" charset="0"/>
              </a:rPr>
              <a:t>}</a:t>
            </a:r>
          </a:p>
          <a:p>
            <a:pPr marL="0" indent="0">
              <a:lnSpc>
                <a:spcPct val="100000"/>
              </a:lnSpc>
              <a:spcBef>
                <a:spcPts val="0"/>
              </a:spcBef>
              <a:buNone/>
            </a:pPr>
            <a:endParaRPr lang="en-MY" sz="1800" dirty="0">
              <a:solidFill>
                <a:srgbClr val="333333"/>
              </a:solidFill>
              <a:latin typeface="Menlo" panose="020B0609030804020204" pitchFamily="49" charset="0"/>
            </a:endParaRPr>
          </a:p>
          <a:p>
            <a:pPr marL="0" indent="0">
              <a:lnSpc>
                <a:spcPct val="100000"/>
              </a:lnSpc>
              <a:spcBef>
                <a:spcPts val="0"/>
              </a:spcBef>
              <a:buNone/>
            </a:pPr>
            <a:endParaRPr lang="en-MY" sz="1800" dirty="0">
              <a:solidFill>
                <a:srgbClr val="333333"/>
              </a:solidFill>
              <a:latin typeface="Menlo" panose="020B0609030804020204" pitchFamily="49" charset="0"/>
            </a:endParaRPr>
          </a:p>
        </p:txBody>
      </p:sp>
    </p:spTree>
    <p:extLst>
      <p:ext uri="{BB962C8B-B14F-4D97-AF65-F5344CB8AC3E}">
        <p14:creationId xmlns:p14="http://schemas.microsoft.com/office/powerpoint/2010/main" val="257207978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Create Inventory - RENDER DATA</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dirty="0"/>
              <a:t>Edit file </a:t>
            </a:r>
            <a:r>
              <a:rPr lang="en-US" sz="4000" dirty="0">
                <a:highlight>
                  <a:srgbClr val="800000"/>
                </a:highlight>
              </a:rPr>
              <a:t>inventory/</a:t>
            </a:r>
            <a:r>
              <a:rPr lang="en-US" sz="4000" dirty="0" err="1">
                <a:highlight>
                  <a:srgbClr val="800000"/>
                </a:highlight>
              </a:rPr>
              <a:t>create.blade.php</a:t>
            </a:r>
            <a:endParaRPr lang="en-US" sz="4000" dirty="0">
              <a:highlight>
                <a:srgbClr val="800000"/>
              </a:highlight>
            </a:endParaRPr>
          </a:p>
        </p:txBody>
      </p:sp>
    </p:spTree>
    <p:extLst>
      <p:ext uri="{BB962C8B-B14F-4D97-AF65-F5344CB8AC3E}">
        <p14:creationId xmlns:p14="http://schemas.microsoft.com/office/powerpoint/2010/main" val="111173870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128012" lvl="1" indent="0">
              <a:lnSpc>
                <a:spcPct val="100000"/>
              </a:lnSpc>
              <a:spcBef>
                <a:spcPts val="0"/>
              </a:spcBef>
              <a:spcAft>
                <a:spcPts val="200"/>
              </a:spcAft>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div</a:t>
            </a:r>
            <a:r>
              <a:rPr lang="en-MY" sz="2000" dirty="0">
                <a:solidFill>
                  <a:srgbClr val="91B3E0"/>
                </a:solidFill>
                <a:latin typeface="Menlo" panose="020B0609030804020204" pitchFamily="49" charset="0"/>
              </a:rPr>
              <a:t> </a:t>
            </a:r>
            <a:r>
              <a:rPr lang="en-MY" sz="2000" i="1" dirty="0">
                <a:solidFill>
                  <a:srgbClr val="8190A0"/>
                </a:solidFill>
                <a:latin typeface="Menlo" panose="020B0609030804020204" pitchFamily="49" charset="0"/>
              </a:rPr>
              <a:t>class</a:t>
            </a:r>
            <a:r>
              <a:rPr lang="en-MY" sz="2000" dirty="0">
                <a:solidFill>
                  <a:srgbClr val="91B3E0"/>
                </a:solidFill>
                <a:latin typeface="Menlo" panose="020B0609030804020204" pitchFamily="49" charset="0"/>
              </a:rPr>
              <a:t>=</a:t>
            </a:r>
            <a:r>
              <a:rPr lang="en-MY" sz="2000" dirty="0">
                <a:solidFill>
                  <a:srgbClr val="777777"/>
                </a:solidFill>
                <a:latin typeface="Menlo" panose="020B0609030804020204" pitchFamily="49" charset="0"/>
              </a:rPr>
              <a:t>"</a:t>
            </a:r>
            <a:r>
              <a:rPr lang="en-MY" sz="2000" dirty="0">
                <a:solidFill>
                  <a:srgbClr val="448C27"/>
                </a:solidFill>
                <a:latin typeface="Menlo" panose="020B0609030804020204" pitchFamily="49" charset="0"/>
              </a:rPr>
              <a:t>form-group</a:t>
            </a:r>
            <a:r>
              <a:rPr lang="en-MY" sz="2000" dirty="0">
                <a:solidFill>
                  <a:srgbClr val="777777"/>
                </a:solidFill>
                <a:latin typeface="Menlo" panose="020B0609030804020204" pitchFamily="49" charset="0"/>
              </a:rPr>
              <a:t>"</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label</a:t>
            </a:r>
            <a:r>
              <a:rPr lang="en-MY" sz="2000" dirty="0">
                <a:solidFill>
                  <a:srgbClr val="91B3E0"/>
                </a:solidFill>
                <a:latin typeface="Menlo" panose="020B0609030804020204" pitchFamily="49" charset="0"/>
              </a:rPr>
              <a:t>&gt;</a:t>
            </a:r>
            <a:r>
              <a:rPr lang="en-MY" sz="2000" dirty="0">
                <a:solidFill>
                  <a:srgbClr val="333333"/>
                </a:solidFill>
                <a:latin typeface="Menlo" panose="020B0609030804020204" pitchFamily="49" charset="0"/>
              </a:rPr>
              <a:t>Brand</a:t>
            </a: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label</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select</a:t>
            </a:r>
            <a:r>
              <a:rPr lang="en-MY" sz="2000" dirty="0">
                <a:solidFill>
                  <a:srgbClr val="91B3E0"/>
                </a:solidFill>
                <a:latin typeface="Menlo" panose="020B0609030804020204" pitchFamily="49" charset="0"/>
              </a:rPr>
              <a:t> </a:t>
            </a:r>
            <a:r>
              <a:rPr lang="en-MY" sz="2000" i="1" dirty="0">
                <a:solidFill>
                  <a:srgbClr val="8190A0"/>
                </a:solidFill>
                <a:latin typeface="Menlo" panose="020B0609030804020204" pitchFamily="49" charset="0"/>
              </a:rPr>
              <a:t>class</a:t>
            </a:r>
            <a:r>
              <a:rPr lang="en-MY" sz="2000" dirty="0">
                <a:solidFill>
                  <a:srgbClr val="91B3E0"/>
                </a:solidFill>
                <a:latin typeface="Menlo" panose="020B0609030804020204" pitchFamily="49" charset="0"/>
              </a:rPr>
              <a:t>=</a:t>
            </a:r>
            <a:r>
              <a:rPr lang="en-MY" sz="2000" dirty="0">
                <a:solidFill>
                  <a:srgbClr val="777777"/>
                </a:solidFill>
                <a:latin typeface="Menlo" panose="020B0609030804020204" pitchFamily="49" charset="0"/>
              </a:rPr>
              <a:t>"</a:t>
            </a:r>
            <a:r>
              <a:rPr lang="en-MY" sz="2000" dirty="0">
                <a:solidFill>
                  <a:srgbClr val="448C27"/>
                </a:solidFill>
                <a:latin typeface="Menlo" panose="020B0609030804020204" pitchFamily="49" charset="0"/>
              </a:rPr>
              <a:t>form-control</a:t>
            </a:r>
            <a:r>
              <a:rPr lang="en-MY" sz="2000" dirty="0">
                <a:solidFill>
                  <a:srgbClr val="777777"/>
                </a:solidFill>
                <a:latin typeface="Menlo" panose="020B0609030804020204" pitchFamily="49" charset="0"/>
              </a:rPr>
              <a:t>" </a:t>
            </a:r>
            <a:r>
              <a:rPr lang="en-MY" sz="2000" i="1" dirty="0">
                <a:solidFill>
                  <a:srgbClr val="8190A0"/>
                </a:solidFill>
                <a:latin typeface="Menlo" panose="020B0609030804020204" pitchFamily="49" charset="0"/>
              </a:rPr>
              <a:t>name</a:t>
            </a:r>
            <a:r>
              <a:rPr lang="en-MY" sz="2000" dirty="0">
                <a:solidFill>
                  <a:srgbClr val="777777"/>
                </a:solidFill>
                <a:latin typeface="Menlo" panose="020B0609030804020204" pitchFamily="49" charset="0"/>
              </a:rPr>
              <a:t>="</a:t>
            </a:r>
            <a:r>
              <a:rPr lang="en-MY" sz="2000" dirty="0">
                <a:solidFill>
                  <a:srgbClr val="448C27"/>
                </a:solidFill>
                <a:latin typeface="Menlo" panose="020B0609030804020204" pitchFamily="49" charset="0"/>
              </a:rPr>
              <a:t>brand</a:t>
            </a:r>
            <a:r>
              <a:rPr lang="en-MY" sz="2000" dirty="0">
                <a:solidFill>
                  <a:srgbClr val="777777"/>
                </a:solidFill>
                <a:latin typeface="Menlo" panose="020B0609030804020204" pitchFamily="49" charset="0"/>
              </a:rPr>
              <a:t>"</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457188" lvl="3" indent="0">
              <a:lnSpc>
                <a:spcPct val="100000"/>
              </a:lnSpc>
              <a:spcBef>
                <a:spcPts val="0"/>
              </a:spcBef>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option</a:t>
            </a:r>
            <a:r>
              <a:rPr lang="en-MY" sz="2000" dirty="0">
                <a:solidFill>
                  <a:srgbClr val="91B3E0"/>
                </a:solidFill>
                <a:latin typeface="Menlo" panose="020B0609030804020204" pitchFamily="49" charset="0"/>
              </a:rPr>
              <a:t> </a:t>
            </a:r>
            <a:r>
              <a:rPr lang="en-MY" sz="2000" i="1" dirty="0">
                <a:solidFill>
                  <a:srgbClr val="8190A0"/>
                </a:solidFill>
                <a:latin typeface="Menlo" panose="020B0609030804020204" pitchFamily="49" charset="0"/>
              </a:rPr>
              <a:t>value</a:t>
            </a:r>
            <a:r>
              <a:rPr lang="en-MY" sz="2000" dirty="0">
                <a:solidFill>
                  <a:srgbClr val="91B3E0"/>
                </a:solidFill>
                <a:latin typeface="Menlo" panose="020B0609030804020204" pitchFamily="49" charset="0"/>
              </a:rPr>
              <a:t>=</a:t>
            </a:r>
            <a:r>
              <a:rPr lang="en-MY" sz="2000" dirty="0">
                <a:solidFill>
                  <a:srgbClr val="777777"/>
                </a:solidFill>
                <a:latin typeface="Menlo" panose="020B0609030804020204" pitchFamily="49" charset="0"/>
              </a:rPr>
              <a:t>""</a:t>
            </a:r>
            <a:r>
              <a:rPr lang="en-MY" sz="2000" dirty="0">
                <a:solidFill>
                  <a:srgbClr val="91B3E0"/>
                </a:solidFill>
                <a:latin typeface="Menlo" panose="020B0609030804020204" pitchFamily="49" charset="0"/>
              </a:rPr>
              <a:t>&gt;</a:t>
            </a:r>
            <a:r>
              <a:rPr lang="en-MY" sz="2000" dirty="0">
                <a:solidFill>
                  <a:srgbClr val="333333"/>
                </a:solidFill>
                <a:latin typeface="Menlo" panose="020B0609030804020204" pitchFamily="49" charset="0"/>
              </a:rPr>
              <a:t>- Please Choose -</a:t>
            </a: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option</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457188" lvl="3" indent="0">
              <a:lnSpc>
                <a:spcPct val="100000"/>
              </a:lnSpc>
              <a:spcBef>
                <a:spcPts val="0"/>
              </a:spcBef>
              <a:buNone/>
            </a:pPr>
            <a:r>
              <a:rPr lang="en-MY" sz="2000" dirty="0">
                <a:solidFill>
                  <a:srgbClr val="333333"/>
                </a:solidFill>
                <a:highlight>
                  <a:srgbClr val="FFFF00"/>
                </a:highlight>
                <a:latin typeface="Menlo" panose="020B0609030804020204" pitchFamily="49" charset="0"/>
              </a:rPr>
              <a:t>@foreach($brands as $brand)</a:t>
            </a:r>
          </a:p>
          <a:p>
            <a:pPr marL="640064" lvl="4" indent="0">
              <a:lnSpc>
                <a:spcPct val="100000"/>
              </a:lnSpc>
              <a:spcBef>
                <a:spcPts val="0"/>
              </a:spcBef>
              <a:buNone/>
            </a:pPr>
            <a:r>
              <a:rPr lang="en-MY" sz="2000" dirty="0">
                <a:solidFill>
                  <a:srgbClr val="91B3E0"/>
                </a:solidFill>
                <a:highlight>
                  <a:srgbClr val="FFFF00"/>
                </a:highlight>
                <a:latin typeface="Menlo" panose="020B0609030804020204" pitchFamily="49" charset="0"/>
              </a:rPr>
              <a:t>&lt;</a:t>
            </a:r>
            <a:r>
              <a:rPr lang="en-MY" sz="2000" dirty="0">
                <a:solidFill>
                  <a:srgbClr val="4B83CD"/>
                </a:solidFill>
                <a:highlight>
                  <a:srgbClr val="FFFF00"/>
                </a:highlight>
                <a:latin typeface="Menlo" panose="020B0609030804020204" pitchFamily="49" charset="0"/>
              </a:rPr>
              <a:t>option</a:t>
            </a:r>
            <a:r>
              <a:rPr lang="en-MY" sz="2000" dirty="0">
                <a:solidFill>
                  <a:srgbClr val="91B3E0"/>
                </a:solidFill>
                <a:highlight>
                  <a:srgbClr val="FFFF00"/>
                </a:highlight>
                <a:latin typeface="Menlo" panose="020B0609030804020204" pitchFamily="49" charset="0"/>
              </a:rPr>
              <a:t> </a:t>
            </a:r>
            <a:r>
              <a:rPr lang="en-MY" sz="2000" i="1" dirty="0">
                <a:solidFill>
                  <a:srgbClr val="8190A0"/>
                </a:solidFill>
                <a:highlight>
                  <a:srgbClr val="FFFF00"/>
                </a:highlight>
                <a:latin typeface="Menlo" panose="020B0609030804020204" pitchFamily="49" charset="0"/>
              </a:rPr>
              <a:t>value</a:t>
            </a:r>
            <a:r>
              <a:rPr lang="en-MY" sz="2000" dirty="0">
                <a:solidFill>
                  <a:srgbClr val="91B3E0"/>
                </a:solidFill>
                <a:highlight>
                  <a:srgbClr val="FFFF00"/>
                </a:highlight>
                <a:latin typeface="Menlo" panose="020B0609030804020204" pitchFamily="49" charset="0"/>
              </a:rPr>
              <a:t>=</a:t>
            </a:r>
            <a:r>
              <a:rPr lang="en-MY" sz="2000" dirty="0">
                <a:solidFill>
                  <a:srgbClr val="777777"/>
                </a:solidFill>
                <a:highlight>
                  <a:srgbClr val="FFFF00"/>
                </a:highlight>
                <a:latin typeface="Menlo" panose="020B0609030804020204" pitchFamily="49" charset="0"/>
              </a:rPr>
              <a:t>"</a:t>
            </a:r>
            <a:r>
              <a:rPr lang="en-MY" sz="2000" dirty="0">
                <a:solidFill>
                  <a:srgbClr val="448C27"/>
                </a:solidFill>
                <a:highlight>
                  <a:srgbClr val="FFFF00"/>
                </a:highlight>
                <a:latin typeface="Menlo" panose="020B0609030804020204" pitchFamily="49" charset="0"/>
              </a:rPr>
              <a:t>{{ $brand-&gt;id }}</a:t>
            </a:r>
            <a:r>
              <a:rPr lang="en-MY" sz="2000" dirty="0">
                <a:solidFill>
                  <a:srgbClr val="777777"/>
                </a:solidFill>
                <a:highlight>
                  <a:srgbClr val="FFFF00"/>
                </a:highlight>
                <a:latin typeface="Menlo" panose="020B0609030804020204" pitchFamily="49" charset="0"/>
              </a:rPr>
              <a:t>"</a:t>
            </a:r>
            <a:r>
              <a:rPr lang="en-MY" sz="2000" dirty="0">
                <a:solidFill>
                  <a:srgbClr val="91B3E0"/>
                </a:solidFill>
                <a:highlight>
                  <a:srgbClr val="FFFF00"/>
                </a:highlight>
                <a:latin typeface="Menlo" panose="020B0609030804020204" pitchFamily="49" charset="0"/>
              </a:rPr>
              <a:t>&gt;</a:t>
            </a:r>
          </a:p>
          <a:p>
            <a:pPr marL="777220" lvl="5" indent="0">
              <a:lnSpc>
                <a:spcPct val="100000"/>
              </a:lnSpc>
              <a:spcBef>
                <a:spcPts val="0"/>
              </a:spcBef>
              <a:buNone/>
            </a:pPr>
            <a:r>
              <a:rPr lang="en-MY" sz="2000" dirty="0">
                <a:solidFill>
                  <a:srgbClr val="333333"/>
                </a:solidFill>
                <a:highlight>
                  <a:srgbClr val="FFFF00"/>
                </a:highlight>
                <a:latin typeface="Menlo" panose="020B0609030804020204" pitchFamily="49" charset="0"/>
              </a:rPr>
              <a:t>{{ $brand-&gt;name }}</a:t>
            </a:r>
          </a:p>
          <a:p>
            <a:pPr marL="640064" lvl="4" indent="0">
              <a:lnSpc>
                <a:spcPct val="100000"/>
              </a:lnSpc>
              <a:spcBef>
                <a:spcPts val="0"/>
              </a:spcBef>
              <a:buNone/>
            </a:pPr>
            <a:r>
              <a:rPr lang="en-MY" sz="2000" dirty="0">
                <a:solidFill>
                  <a:srgbClr val="91B3E0"/>
                </a:solidFill>
                <a:highlight>
                  <a:srgbClr val="FFFF00"/>
                </a:highlight>
                <a:latin typeface="Menlo" panose="020B0609030804020204" pitchFamily="49" charset="0"/>
              </a:rPr>
              <a:t>&lt;/</a:t>
            </a:r>
            <a:r>
              <a:rPr lang="en-MY" sz="2000" dirty="0">
                <a:solidFill>
                  <a:srgbClr val="4B83CD"/>
                </a:solidFill>
                <a:highlight>
                  <a:srgbClr val="FFFF00"/>
                </a:highlight>
                <a:latin typeface="Menlo" panose="020B0609030804020204" pitchFamily="49" charset="0"/>
              </a:rPr>
              <a:t>option</a:t>
            </a:r>
            <a:r>
              <a:rPr lang="en-MY" sz="2000" dirty="0">
                <a:solidFill>
                  <a:srgbClr val="91B3E0"/>
                </a:solidFill>
                <a:highlight>
                  <a:srgbClr val="FFFF00"/>
                </a:highlight>
                <a:latin typeface="Menlo" panose="020B0609030804020204" pitchFamily="49" charset="0"/>
              </a:rPr>
              <a:t>&gt;</a:t>
            </a:r>
            <a:endParaRPr lang="en-MY" sz="2000" dirty="0">
              <a:solidFill>
                <a:srgbClr val="333333"/>
              </a:solidFill>
              <a:highlight>
                <a:srgbClr val="FFFF00"/>
              </a:highlight>
              <a:latin typeface="Menlo" panose="020B0609030804020204" pitchFamily="49" charset="0"/>
            </a:endParaRPr>
          </a:p>
          <a:p>
            <a:pPr marL="457188" lvl="3" indent="0">
              <a:lnSpc>
                <a:spcPct val="100000"/>
              </a:lnSpc>
              <a:spcBef>
                <a:spcPts val="0"/>
              </a:spcBef>
              <a:buNone/>
            </a:pPr>
            <a:r>
              <a:rPr lang="en-MY" sz="2000" dirty="0">
                <a:solidFill>
                  <a:srgbClr val="333333"/>
                </a:solidFill>
                <a:highlight>
                  <a:srgbClr val="FFFF00"/>
                </a:highlight>
                <a:latin typeface="Menlo" panose="020B0609030804020204" pitchFamily="49" charset="0"/>
              </a:rPr>
              <a:t>@</a:t>
            </a:r>
            <a:r>
              <a:rPr lang="en-MY" sz="2000" dirty="0" err="1">
                <a:solidFill>
                  <a:srgbClr val="333333"/>
                </a:solidFill>
                <a:highlight>
                  <a:srgbClr val="FFFF00"/>
                </a:highlight>
                <a:latin typeface="Menlo" panose="020B0609030804020204" pitchFamily="49" charset="0"/>
              </a:rPr>
              <a:t>endforeach</a:t>
            </a:r>
            <a:endParaRPr lang="en-MY" sz="2000" dirty="0">
              <a:solidFill>
                <a:srgbClr val="333333"/>
              </a:solidFill>
              <a:highlight>
                <a:srgbClr val="FFFF00"/>
              </a:highlight>
              <a:latin typeface="Menlo" panose="020B0609030804020204" pitchFamily="49" charset="0"/>
            </a:endParaRPr>
          </a:p>
          <a:p>
            <a:pPr marL="310888" lvl="2" indent="0">
              <a:lnSpc>
                <a:spcPct val="100000"/>
              </a:lnSpc>
              <a:spcBef>
                <a:spcPts val="0"/>
              </a:spcBef>
              <a:spcAft>
                <a:spcPts val="200"/>
              </a:spcAft>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select</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div</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128012" lvl="1" indent="0">
              <a:lnSpc>
                <a:spcPct val="100000"/>
              </a:lnSpc>
              <a:spcBef>
                <a:spcPts val="0"/>
              </a:spcBef>
              <a:buNone/>
            </a:pPr>
            <a:endParaRPr lang="en-MY" sz="2000" dirty="0">
              <a:solidFill>
                <a:srgbClr val="333333"/>
              </a:solidFill>
              <a:latin typeface="Menlo" panose="020B0609030804020204" pitchFamily="49" charset="0"/>
            </a:endParaRPr>
          </a:p>
          <a:p>
            <a:pPr marL="128012" lvl="1" indent="0">
              <a:lnSpc>
                <a:spcPct val="100000"/>
              </a:lnSpc>
              <a:spcBef>
                <a:spcPts val="0"/>
              </a:spcBef>
              <a:buNone/>
            </a:pPr>
            <a:endParaRPr lang="en-MY" sz="2000" dirty="0">
              <a:solidFill>
                <a:srgbClr val="333333"/>
              </a:solidFill>
              <a:latin typeface="Menlo" panose="020B0609030804020204" pitchFamily="49" charset="0"/>
            </a:endParaRPr>
          </a:p>
        </p:txBody>
      </p:sp>
    </p:spTree>
    <p:extLst>
      <p:ext uri="{BB962C8B-B14F-4D97-AF65-F5344CB8AC3E}">
        <p14:creationId xmlns:p14="http://schemas.microsoft.com/office/powerpoint/2010/main" val="117781082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 CREATE INVENTORY</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0548" y="981554"/>
            <a:ext cx="4865277" cy="3418514"/>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814956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TASK - ADD, DELETE &amp; UPDATE DB</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0548" y="981554"/>
            <a:ext cx="4865277" cy="3418513"/>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887762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COURSE OUTLINE - DAY 4</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457189" indent="-457189">
              <a:buClr>
                <a:schemeClr val="tx1"/>
              </a:buClr>
              <a:buFont typeface="+mj-lt"/>
              <a:buAutoNum type="arabicPeriod"/>
            </a:pPr>
            <a:r>
              <a:rPr lang="en-US" sz="3600" dirty="0">
                <a:solidFill>
                  <a:srgbClr val="FFFFFF"/>
                </a:solidFill>
              </a:rPr>
              <a:t>LARAVEL CRUD</a:t>
            </a:r>
          </a:p>
          <a:p>
            <a:pPr marL="960107" lvl="3" indent="-457200">
              <a:buClr>
                <a:schemeClr val="tx1"/>
              </a:buClr>
              <a:buFont typeface="Courier New" panose="02070309020205020404" pitchFamily="49" charset="0"/>
              <a:buChar char="o"/>
            </a:pPr>
            <a:r>
              <a:rPr lang="en-US" sz="2800" dirty="0">
                <a:solidFill>
                  <a:srgbClr val="FFFFFF"/>
                </a:solidFill>
              </a:rPr>
              <a:t>CREATE</a:t>
            </a:r>
          </a:p>
          <a:p>
            <a:pPr marL="960107" lvl="3" indent="-457200">
              <a:buClr>
                <a:schemeClr val="tx1"/>
              </a:buClr>
              <a:buFont typeface="Courier New" panose="02070309020205020404" pitchFamily="49" charset="0"/>
              <a:buChar char="o"/>
            </a:pPr>
            <a:r>
              <a:rPr lang="en-US" sz="2800" dirty="0">
                <a:solidFill>
                  <a:srgbClr val="FFFFFF"/>
                </a:solidFill>
              </a:rPr>
              <a:t>READ</a:t>
            </a:r>
          </a:p>
          <a:p>
            <a:pPr marL="960107" lvl="3" indent="-457200">
              <a:buClr>
                <a:schemeClr val="tx1"/>
              </a:buClr>
              <a:buFont typeface="Courier New" panose="02070309020205020404" pitchFamily="49" charset="0"/>
              <a:buChar char="o"/>
            </a:pPr>
            <a:r>
              <a:rPr lang="en-US" sz="2800" dirty="0">
                <a:solidFill>
                  <a:srgbClr val="FFFFFF"/>
                </a:solidFill>
              </a:rPr>
              <a:t>UPDATE</a:t>
            </a:r>
          </a:p>
          <a:p>
            <a:pPr marL="960107" lvl="3" indent="-457200">
              <a:buClr>
                <a:schemeClr val="tx1"/>
              </a:buClr>
              <a:buFont typeface="Courier New" panose="02070309020205020404" pitchFamily="49" charset="0"/>
              <a:buChar char="o"/>
            </a:pPr>
            <a:r>
              <a:rPr lang="en-US" sz="2800" dirty="0">
                <a:solidFill>
                  <a:srgbClr val="FFFFFF"/>
                </a:solidFill>
              </a:rPr>
              <a:t>DELETE</a:t>
            </a:r>
          </a:p>
          <a:p>
            <a:pPr marL="493713" indent="-493713">
              <a:buClr>
                <a:schemeClr val="tx1"/>
              </a:buClr>
              <a:buFont typeface="+mj-lt"/>
              <a:buAutoNum type="arabicPeriod"/>
            </a:pPr>
            <a:r>
              <a:rPr lang="en-US" sz="3600" dirty="0">
                <a:solidFill>
                  <a:srgbClr val="FFFFFF"/>
                </a:solidFill>
              </a:rPr>
              <a:t>LARAVEL AUTH</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704582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sz="4800" dirty="0">
                <a:solidFill>
                  <a:schemeClr val="bg1"/>
                </a:solidFill>
              </a:rPr>
              <a:t>Laravel MODEL - ADDITIONAL CONFIG</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707886"/>
          </a:xfrm>
          <a:prstGeom prst="rect">
            <a:avLst/>
          </a:prstGeom>
          <a:noFill/>
        </p:spPr>
        <p:txBody>
          <a:bodyPr wrap="square" rtlCol="0">
            <a:spAutoFit/>
          </a:bodyPr>
          <a:lstStyle/>
          <a:p>
            <a:pPr algn="ctr"/>
            <a:r>
              <a:rPr lang="en-US" sz="4000" dirty="0"/>
              <a:t>Edit file </a:t>
            </a:r>
            <a:r>
              <a:rPr lang="en-MY" sz="4000" dirty="0">
                <a:highlight>
                  <a:srgbClr val="800000"/>
                </a:highlight>
              </a:rPr>
              <a:t>app/Inventory</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Tree>
    <p:extLst>
      <p:ext uri="{BB962C8B-B14F-4D97-AF65-F5344CB8AC3E}">
        <p14:creationId xmlns:p14="http://schemas.microsoft.com/office/powerpoint/2010/main" val="246378778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00000"/>
              </a:lnSpc>
              <a:spcBef>
                <a:spcPts val="0"/>
              </a:spcBef>
              <a:buNone/>
            </a:pPr>
            <a:r>
              <a:rPr lang="en-MY" sz="1800" dirty="0">
                <a:solidFill>
                  <a:srgbClr val="4B83CD"/>
                </a:solidFill>
                <a:latin typeface="Menlo" panose="020B0609030804020204" pitchFamily="49" charset="0"/>
              </a:rPr>
              <a:t>namespace</a:t>
            </a:r>
            <a:r>
              <a:rPr lang="en-MY" sz="1800" dirty="0">
                <a:solidFill>
                  <a:srgbClr val="333333"/>
                </a:solidFill>
                <a:latin typeface="Menlo" panose="020B0609030804020204" pitchFamily="49" charset="0"/>
              </a:rPr>
              <a:t> </a:t>
            </a:r>
            <a:r>
              <a:rPr lang="en-MY" sz="1800" b="1" dirty="0">
                <a:solidFill>
                  <a:srgbClr val="7A3E9D"/>
                </a:solidFill>
                <a:latin typeface="Menlo" panose="020B0609030804020204" pitchFamily="49" charset="0"/>
              </a:rPr>
              <a:t>App</a:t>
            </a: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a:p>
            <a:pPr marL="0" indent="0">
              <a:lnSpc>
                <a:spcPct val="100000"/>
              </a:lnSpc>
              <a:spcBef>
                <a:spcPts val="0"/>
              </a:spcBef>
              <a:buNone/>
            </a:pPr>
            <a:br>
              <a:rPr lang="en-MY" sz="1800" dirty="0">
                <a:solidFill>
                  <a:srgbClr val="333333"/>
                </a:solidFill>
                <a:latin typeface="Menlo" panose="020B0609030804020204" pitchFamily="49" charset="0"/>
              </a:rPr>
            </a:br>
            <a:r>
              <a:rPr lang="en-MY" sz="1800" dirty="0">
                <a:solidFill>
                  <a:srgbClr val="4B83CD"/>
                </a:solidFill>
                <a:latin typeface="Menlo" panose="020B0609030804020204" pitchFamily="49" charset="0"/>
              </a:rPr>
              <a:t>use</a:t>
            </a:r>
            <a:r>
              <a:rPr lang="en-MY" sz="1800" dirty="0">
                <a:solidFill>
                  <a:srgbClr val="333333"/>
                </a:solidFill>
                <a:latin typeface="Menlo" panose="020B0609030804020204" pitchFamily="49" charset="0"/>
              </a:rPr>
              <a:t> Illuminate</a:t>
            </a:r>
            <a:r>
              <a:rPr lang="en-MY" sz="1800" dirty="0">
                <a:solidFill>
                  <a:srgbClr val="777777"/>
                </a:solidFill>
                <a:latin typeface="Menlo" panose="020B0609030804020204" pitchFamily="49" charset="0"/>
              </a:rPr>
              <a:t>\</a:t>
            </a:r>
            <a:r>
              <a:rPr lang="en-MY" sz="1800" dirty="0">
                <a:solidFill>
                  <a:srgbClr val="333333"/>
                </a:solidFill>
                <a:latin typeface="Menlo" panose="020B0609030804020204" pitchFamily="49" charset="0"/>
              </a:rPr>
              <a:t>Database</a:t>
            </a:r>
            <a:r>
              <a:rPr lang="en-MY" sz="1800" dirty="0">
                <a:solidFill>
                  <a:srgbClr val="777777"/>
                </a:solidFill>
                <a:latin typeface="Menlo" panose="020B0609030804020204" pitchFamily="49" charset="0"/>
              </a:rPr>
              <a:t>\</a:t>
            </a:r>
            <a:r>
              <a:rPr lang="en-MY" sz="1800" dirty="0">
                <a:solidFill>
                  <a:srgbClr val="333333"/>
                </a:solidFill>
                <a:latin typeface="Menlo" panose="020B0609030804020204" pitchFamily="49" charset="0"/>
              </a:rPr>
              <a:t>Eloquent</a:t>
            </a:r>
            <a:r>
              <a:rPr lang="en-MY" sz="1800" dirty="0">
                <a:solidFill>
                  <a:srgbClr val="777777"/>
                </a:solidFill>
                <a:latin typeface="Menlo" panose="020B0609030804020204" pitchFamily="49" charset="0"/>
              </a:rPr>
              <a:t>\</a:t>
            </a:r>
            <a:r>
              <a:rPr lang="en-MY" sz="1800" b="1" dirty="0">
                <a:solidFill>
                  <a:srgbClr val="7A3E9D"/>
                </a:solidFill>
                <a:latin typeface="Menlo" panose="020B0609030804020204" pitchFamily="49" charset="0"/>
              </a:rPr>
              <a:t>Model</a:t>
            </a: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a:p>
            <a:pPr marL="0" indent="0">
              <a:lnSpc>
                <a:spcPct val="100000"/>
              </a:lnSpc>
              <a:spcBef>
                <a:spcPts val="0"/>
              </a:spcBef>
              <a:buNone/>
            </a:pPr>
            <a:r>
              <a:rPr lang="en-MY" sz="1800" dirty="0">
                <a:solidFill>
                  <a:srgbClr val="4B83CD"/>
                </a:solidFill>
                <a:highlight>
                  <a:srgbClr val="FFFF00"/>
                </a:highlight>
                <a:latin typeface="Menlo" panose="020B0609030804020204" pitchFamily="49" charset="0"/>
              </a:rPr>
              <a:t>use</a:t>
            </a:r>
            <a:r>
              <a:rPr lang="en-MY" sz="1800" dirty="0">
                <a:solidFill>
                  <a:srgbClr val="333333"/>
                </a:solidFill>
                <a:highlight>
                  <a:srgbClr val="FFFF00"/>
                </a:highlight>
                <a:latin typeface="Menlo" panose="020B0609030804020204" pitchFamily="49" charset="0"/>
              </a:rPr>
              <a:t> Illuminate</a:t>
            </a:r>
            <a:r>
              <a:rPr lang="en-MY" sz="1800" dirty="0">
                <a:solidFill>
                  <a:srgbClr val="777777"/>
                </a:solidFill>
                <a:highlight>
                  <a:srgbClr val="FFFF00"/>
                </a:highlight>
                <a:latin typeface="Menlo" panose="020B0609030804020204" pitchFamily="49" charset="0"/>
              </a:rPr>
              <a:t>\</a:t>
            </a:r>
            <a:r>
              <a:rPr lang="en-MY" sz="1800" dirty="0">
                <a:solidFill>
                  <a:srgbClr val="333333"/>
                </a:solidFill>
                <a:highlight>
                  <a:srgbClr val="FFFF00"/>
                </a:highlight>
                <a:latin typeface="Menlo" panose="020B0609030804020204" pitchFamily="49" charset="0"/>
              </a:rPr>
              <a:t>Database</a:t>
            </a:r>
            <a:r>
              <a:rPr lang="en-MY" sz="1800" dirty="0">
                <a:solidFill>
                  <a:srgbClr val="777777"/>
                </a:solidFill>
                <a:highlight>
                  <a:srgbClr val="FFFF00"/>
                </a:highlight>
                <a:latin typeface="Menlo" panose="020B0609030804020204" pitchFamily="49" charset="0"/>
              </a:rPr>
              <a:t>\</a:t>
            </a:r>
            <a:r>
              <a:rPr lang="en-MY" sz="1800" dirty="0">
                <a:solidFill>
                  <a:srgbClr val="333333"/>
                </a:solidFill>
                <a:highlight>
                  <a:srgbClr val="FFFF00"/>
                </a:highlight>
                <a:latin typeface="Menlo" panose="020B0609030804020204" pitchFamily="49" charset="0"/>
              </a:rPr>
              <a:t>Eloquent</a:t>
            </a:r>
            <a:r>
              <a:rPr lang="en-MY" sz="1800" dirty="0">
                <a:solidFill>
                  <a:srgbClr val="777777"/>
                </a:solidFill>
                <a:highlight>
                  <a:srgbClr val="FFFF00"/>
                </a:highlight>
                <a:latin typeface="Menlo" panose="020B0609030804020204" pitchFamily="49" charset="0"/>
              </a:rPr>
              <a:t>\</a:t>
            </a:r>
            <a:r>
              <a:rPr lang="en-MY" sz="1800" b="1" dirty="0" err="1">
                <a:solidFill>
                  <a:srgbClr val="7A3E9D"/>
                </a:solidFill>
                <a:highlight>
                  <a:srgbClr val="FFFF00"/>
                </a:highlight>
                <a:latin typeface="Menlo" panose="020B0609030804020204" pitchFamily="49" charset="0"/>
              </a:rPr>
              <a:t>SoftDeletes</a:t>
            </a:r>
            <a:r>
              <a:rPr lang="en-MY" sz="1800" dirty="0">
                <a:solidFill>
                  <a:srgbClr val="777777"/>
                </a:solidFill>
                <a:highlight>
                  <a:srgbClr val="FFFF00"/>
                </a:highlight>
                <a:latin typeface="Menlo" panose="020B0609030804020204" pitchFamily="49" charset="0"/>
              </a:rPr>
              <a:t>;</a:t>
            </a:r>
            <a:endParaRPr lang="en-MY" sz="1800" dirty="0">
              <a:solidFill>
                <a:srgbClr val="333333"/>
              </a:solidFill>
              <a:highlight>
                <a:srgbClr val="FFFF00"/>
              </a:highlight>
              <a:latin typeface="Menlo" panose="020B0609030804020204" pitchFamily="49" charset="0"/>
            </a:endParaRPr>
          </a:p>
          <a:p>
            <a:pPr marL="0" indent="0">
              <a:lnSpc>
                <a:spcPct val="100000"/>
              </a:lnSpc>
              <a:spcBef>
                <a:spcPts val="0"/>
              </a:spcBef>
              <a:buNone/>
            </a:pPr>
            <a:br>
              <a:rPr lang="en-MY" sz="1800" dirty="0">
                <a:solidFill>
                  <a:srgbClr val="333333"/>
                </a:solidFill>
                <a:latin typeface="Menlo" panose="020B0609030804020204" pitchFamily="49" charset="0"/>
              </a:rPr>
            </a:br>
            <a:r>
              <a:rPr lang="en-MY" sz="1800" dirty="0">
                <a:solidFill>
                  <a:srgbClr val="7A3E9D"/>
                </a:solidFill>
                <a:latin typeface="Menlo" panose="020B0609030804020204" pitchFamily="49" charset="0"/>
              </a:rPr>
              <a:t>class</a:t>
            </a:r>
            <a:r>
              <a:rPr lang="en-MY" sz="1800" dirty="0">
                <a:solidFill>
                  <a:srgbClr val="333333"/>
                </a:solidFill>
                <a:latin typeface="Menlo" panose="020B0609030804020204" pitchFamily="49" charset="0"/>
              </a:rPr>
              <a:t> </a:t>
            </a:r>
            <a:r>
              <a:rPr lang="en-MY" sz="1800" b="1" dirty="0">
                <a:solidFill>
                  <a:srgbClr val="7A3E9D"/>
                </a:solidFill>
                <a:latin typeface="Menlo" panose="020B0609030804020204" pitchFamily="49" charset="0"/>
              </a:rPr>
              <a:t>Inventory</a:t>
            </a:r>
            <a:r>
              <a:rPr lang="en-MY" sz="1800" dirty="0">
                <a:solidFill>
                  <a:srgbClr val="333333"/>
                </a:solidFill>
                <a:latin typeface="Menlo" panose="020B0609030804020204" pitchFamily="49" charset="0"/>
              </a:rPr>
              <a:t> </a:t>
            </a:r>
            <a:r>
              <a:rPr lang="en-MY" sz="1800" dirty="0">
                <a:solidFill>
                  <a:srgbClr val="4B83CD"/>
                </a:solidFill>
                <a:latin typeface="Menlo" panose="020B0609030804020204" pitchFamily="49" charset="0"/>
              </a:rPr>
              <a:t>extends</a:t>
            </a:r>
            <a:r>
              <a:rPr lang="en-MY" sz="1800" dirty="0">
                <a:solidFill>
                  <a:srgbClr val="333333"/>
                </a:solidFill>
                <a:latin typeface="Menlo" panose="020B0609030804020204" pitchFamily="49" charset="0"/>
              </a:rPr>
              <a:t> </a:t>
            </a:r>
            <a:r>
              <a:rPr lang="en-MY" sz="1800" b="1" dirty="0">
                <a:solidFill>
                  <a:srgbClr val="7A3E9D"/>
                </a:solidFill>
                <a:latin typeface="Menlo" panose="020B0609030804020204" pitchFamily="49" charset="0"/>
              </a:rPr>
              <a:t>Model</a:t>
            </a:r>
            <a:endParaRPr lang="en-MY" sz="1800" dirty="0">
              <a:solidFill>
                <a:srgbClr val="333333"/>
              </a:solidFill>
              <a:latin typeface="Menlo" panose="020B0609030804020204" pitchFamily="49" charset="0"/>
            </a:endParaRPr>
          </a:p>
          <a:p>
            <a:pPr marL="0" indent="0">
              <a:lnSpc>
                <a:spcPct val="100000"/>
              </a:lnSpc>
              <a:spcBef>
                <a:spcPts val="0"/>
              </a:spcBef>
              <a:buNone/>
            </a:pP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a:p>
            <a:pPr marL="173731" lvl="1" indent="0">
              <a:lnSpc>
                <a:spcPct val="100000"/>
              </a:lnSpc>
              <a:spcBef>
                <a:spcPts val="0"/>
              </a:spcBef>
              <a:buNone/>
            </a:pPr>
            <a:r>
              <a:rPr lang="en-MY" dirty="0">
                <a:solidFill>
                  <a:srgbClr val="4B83CD"/>
                </a:solidFill>
                <a:highlight>
                  <a:srgbClr val="FFFF00"/>
                </a:highlight>
                <a:latin typeface="Menlo" panose="020B0609030804020204" pitchFamily="49" charset="0"/>
              </a:rPr>
              <a:t>use</a:t>
            </a:r>
            <a:r>
              <a:rPr lang="en-MY" dirty="0">
                <a:solidFill>
                  <a:srgbClr val="333333"/>
                </a:solidFill>
                <a:highlight>
                  <a:srgbClr val="FFFF00"/>
                </a:highlight>
                <a:latin typeface="Menlo" panose="020B0609030804020204" pitchFamily="49" charset="0"/>
              </a:rPr>
              <a:t> </a:t>
            </a:r>
            <a:r>
              <a:rPr lang="en-MY" b="1" dirty="0" err="1">
                <a:solidFill>
                  <a:srgbClr val="7A3E9D"/>
                </a:solidFill>
                <a:highlight>
                  <a:srgbClr val="FFFF00"/>
                </a:highlight>
                <a:latin typeface="Menlo" panose="020B0609030804020204" pitchFamily="49" charset="0"/>
              </a:rPr>
              <a:t>SoftDeletes</a:t>
            </a:r>
            <a:r>
              <a:rPr lang="en-MY" dirty="0">
                <a:solidFill>
                  <a:srgbClr val="777777"/>
                </a:solidFill>
                <a:highlight>
                  <a:srgbClr val="FFFF00"/>
                </a:highlight>
                <a:latin typeface="Menlo" panose="020B0609030804020204" pitchFamily="49" charset="0"/>
              </a:rPr>
              <a:t>;</a:t>
            </a:r>
            <a:endParaRPr lang="en-MY" dirty="0">
              <a:solidFill>
                <a:srgbClr val="333333"/>
              </a:solidFill>
              <a:highlight>
                <a:srgbClr val="FFFF00"/>
              </a:highlight>
              <a:latin typeface="Menlo" panose="020B0609030804020204" pitchFamily="49" charset="0"/>
            </a:endParaRPr>
          </a:p>
          <a:p>
            <a:pPr marL="173731" lvl="1" indent="0">
              <a:lnSpc>
                <a:spcPct val="100000"/>
              </a:lnSpc>
              <a:spcBef>
                <a:spcPts val="0"/>
              </a:spcBef>
              <a:buNone/>
            </a:pPr>
            <a:br>
              <a:rPr lang="en-MY" dirty="0">
                <a:solidFill>
                  <a:srgbClr val="333333"/>
                </a:solidFill>
                <a:latin typeface="Menlo" panose="020B0609030804020204" pitchFamily="49" charset="0"/>
              </a:rPr>
            </a:br>
            <a:r>
              <a:rPr lang="en-MY" dirty="0">
                <a:solidFill>
                  <a:srgbClr val="4B83CD"/>
                </a:solidFill>
                <a:latin typeface="Menlo" panose="020B0609030804020204" pitchFamily="49" charset="0"/>
              </a:rPr>
              <a:t>protected</a:t>
            </a:r>
            <a:r>
              <a:rPr lang="en-MY" dirty="0">
                <a:solidFill>
                  <a:srgbClr val="333333"/>
                </a:solidFill>
                <a:latin typeface="Menlo" panose="020B0609030804020204" pitchFamily="49" charset="0"/>
              </a:rPr>
              <a:t> </a:t>
            </a:r>
            <a:r>
              <a:rPr lang="en-MY" dirty="0">
                <a:solidFill>
                  <a:srgbClr val="777777"/>
                </a:solidFill>
                <a:latin typeface="Menlo" panose="020B0609030804020204" pitchFamily="49" charset="0"/>
              </a:rPr>
              <a:t>$</a:t>
            </a:r>
            <a:r>
              <a:rPr lang="en-MY" dirty="0">
                <a:solidFill>
                  <a:srgbClr val="7A3E9D"/>
                </a:solidFill>
                <a:latin typeface="Menlo" panose="020B0609030804020204" pitchFamily="49" charset="0"/>
              </a:rPr>
              <a:t>table</a:t>
            </a:r>
            <a:r>
              <a:rPr lang="en-MY" dirty="0">
                <a:solidFill>
                  <a:srgbClr val="333333"/>
                </a:solidFill>
                <a:latin typeface="Menlo" panose="020B0609030804020204" pitchFamily="49" charset="0"/>
              </a:rPr>
              <a:t> </a:t>
            </a:r>
            <a:r>
              <a:rPr lang="en-MY" dirty="0">
                <a:solidFill>
                  <a:srgbClr val="777777"/>
                </a:solidFill>
                <a:latin typeface="Menlo" panose="020B0609030804020204" pitchFamily="49" charset="0"/>
              </a:rPr>
              <a:t>=</a:t>
            </a:r>
            <a:r>
              <a:rPr lang="en-MY" dirty="0">
                <a:solidFill>
                  <a:srgbClr val="333333"/>
                </a:solidFill>
                <a:latin typeface="Menlo" panose="020B0609030804020204" pitchFamily="49" charset="0"/>
              </a:rPr>
              <a:t> </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inventory</a:t>
            </a: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marL="173731" lvl="1" indent="0">
              <a:lnSpc>
                <a:spcPct val="100000"/>
              </a:lnSpc>
              <a:spcBef>
                <a:spcPts val="0"/>
              </a:spcBef>
              <a:buNone/>
            </a:pPr>
            <a:r>
              <a:rPr lang="en-MY" dirty="0">
                <a:solidFill>
                  <a:srgbClr val="4B83CD"/>
                </a:solidFill>
                <a:highlight>
                  <a:srgbClr val="FFFF00"/>
                </a:highlight>
                <a:latin typeface="Menlo" panose="020B0609030804020204" pitchFamily="49" charset="0"/>
              </a:rPr>
              <a:t>protected</a:t>
            </a:r>
            <a:r>
              <a:rPr lang="en-MY" dirty="0">
                <a:solidFill>
                  <a:srgbClr val="333333"/>
                </a:solidFill>
                <a:highlight>
                  <a:srgbClr val="FFFF00"/>
                </a:highlight>
                <a:latin typeface="Menlo" panose="020B0609030804020204" pitchFamily="49" charset="0"/>
              </a:rPr>
              <a:t> </a:t>
            </a:r>
            <a:r>
              <a:rPr lang="en-MY" dirty="0">
                <a:solidFill>
                  <a:srgbClr val="777777"/>
                </a:solidFill>
                <a:highlight>
                  <a:srgbClr val="FFFF00"/>
                </a:highlight>
                <a:latin typeface="Menlo" panose="020B0609030804020204" pitchFamily="49" charset="0"/>
              </a:rPr>
              <a:t>$</a:t>
            </a:r>
            <a:r>
              <a:rPr lang="en-MY" dirty="0">
                <a:solidFill>
                  <a:srgbClr val="7A3E9D"/>
                </a:solidFill>
                <a:highlight>
                  <a:srgbClr val="FFFF00"/>
                </a:highlight>
                <a:latin typeface="Menlo" panose="020B0609030804020204" pitchFamily="49" charset="0"/>
              </a:rPr>
              <a:t>fillable</a:t>
            </a:r>
            <a:r>
              <a:rPr lang="en-MY" dirty="0">
                <a:solidFill>
                  <a:srgbClr val="333333"/>
                </a:solidFill>
                <a:highlight>
                  <a:srgbClr val="FFFF00"/>
                </a:highlight>
                <a:latin typeface="Menlo" panose="020B0609030804020204" pitchFamily="49" charset="0"/>
              </a:rPr>
              <a:t> </a:t>
            </a:r>
            <a:r>
              <a:rPr lang="en-MY" dirty="0">
                <a:solidFill>
                  <a:srgbClr val="777777"/>
                </a:solidFill>
                <a:highlight>
                  <a:srgbClr val="FFFF00"/>
                </a:highlight>
                <a:latin typeface="Menlo" panose="020B0609030804020204" pitchFamily="49" charset="0"/>
              </a:rPr>
              <a:t>=</a:t>
            </a:r>
            <a:r>
              <a:rPr lang="en-MY" dirty="0">
                <a:solidFill>
                  <a:srgbClr val="333333"/>
                </a:solidFill>
                <a:highlight>
                  <a:srgbClr val="FFFF00"/>
                </a:highlight>
                <a:latin typeface="Menlo" panose="020B0609030804020204" pitchFamily="49" charset="0"/>
              </a:rPr>
              <a:t> </a:t>
            </a:r>
            <a:r>
              <a:rPr lang="en-MY" dirty="0">
                <a:solidFill>
                  <a:srgbClr val="777777"/>
                </a:solidFill>
                <a:highlight>
                  <a:srgbClr val="FFFF00"/>
                </a:highlight>
                <a:latin typeface="Menlo" panose="020B0609030804020204" pitchFamily="49" charset="0"/>
              </a:rPr>
              <a:t>['</a:t>
            </a:r>
            <a:r>
              <a:rPr lang="en-MY" dirty="0" err="1">
                <a:solidFill>
                  <a:srgbClr val="448C27"/>
                </a:solidFill>
                <a:highlight>
                  <a:srgbClr val="FFFF00"/>
                </a:highlight>
                <a:latin typeface="Menlo" panose="020B0609030804020204" pitchFamily="49" charset="0"/>
              </a:rPr>
              <a:t>name</a:t>
            </a:r>
            <a:r>
              <a:rPr lang="en-MY" dirty="0" err="1">
                <a:solidFill>
                  <a:srgbClr val="777777"/>
                </a:solidFill>
                <a:highlight>
                  <a:srgbClr val="FFFF00"/>
                </a:highlight>
                <a:latin typeface="Menlo" panose="020B0609030804020204" pitchFamily="49" charset="0"/>
              </a:rPr>
              <a:t>','</a:t>
            </a:r>
            <a:r>
              <a:rPr lang="en-MY" dirty="0" err="1">
                <a:solidFill>
                  <a:srgbClr val="448C27"/>
                </a:solidFill>
                <a:highlight>
                  <a:srgbClr val="FFFF00"/>
                </a:highlight>
                <a:latin typeface="Menlo" panose="020B0609030804020204" pitchFamily="49" charset="0"/>
              </a:rPr>
              <a:t>brand_id</a:t>
            </a:r>
            <a:r>
              <a:rPr lang="en-MY" dirty="0" err="1">
                <a:solidFill>
                  <a:srgbClr val="777777"/>
                </a:solidFill>
                <a:highlight>
                  <a:srgbClr val="FFFF00"/>
                </a:highlight>
                <a:latin typeface="Menlo" panose="020B0609030804020204" pitchFamily="49" charset="0"/>
              </a:rPr>
              <a:t>','</a:t>
            </a:r>
            <a:r>
              <a:rPr lang="en-MY" dirty="0" err="1">
                <a:solidFill>
                  <a:srgbClr val="448C27"/>
                </a:solidFill>
                <a:highlight>
                  <a:srgbClr val="FFFF00"/>
                </a:highlight>
                <a:latin typeface="Menlo" panose="020B0609030804020204" pitchFamily="49" charset="0"/>
              </a:rPr>
              <a:t>total</a:t>
            </a:r>
            <a:r>
              <a:rPr lang="en-MY" dirty="0">
                <a:solidFill>
                  <a:srgbClr val="777777"/>
                </a:solidFill>
                <a:highlight>
                  <a:srgbClr val="FFFF00"/>
                </a:highlight>
                <a:latin typeface="Menlo" panose="020B0609030804020204" pitchFamily="49" charset="0"/>
              </a:rPr>
              <a:t>'];</a:t>
            </a:r>
            <a:endParaRPr lang="en-MY" dirty="0">
              <a:solidFill>
                <a:srgbClr val="333333"/>
              </a:solidFill>
              <a:highlight>
                <a:srgbClr val="FFFF00"/>
              </a:highlight>
              <a:latin typeface="Menlo" panose="020B0609030804020204" pitchFamily="49" charset="0"/>
            </a:endParaRPr>
          </a:p>
          <a:p>
            <a:pPr marL="173731" lvl="1" indent="0">
              <a:lnSpc>
                <a:spcPct val="100000"/>
              </a:lnSpc>
              <a:spcBef>
                <a:spcPts val="0"/>
              </a:spcBef>
              <a:buNone/>
            </a:pPr>
            <a:r>
              <a:rPr lang="en-MY" dirty="0">
                <a:solidFill>
                  <a:srgbClr val="4B83CD"/>
                </a:solidFill>
                <a:highlight>
                  <a:srgbClr val="FFFF00"/>
                </a:highlight>
                <a:latin typeface="Menlo" panose="020B0609030804020204" pitchFamily="49" charset="0"/>
              </a:rPr>
              <a:t>protected</a:t>
            </a:r>
            <a:r>
              <a:rPr lang="en-MY" dirty="0">
                <a:solidFill>
                  <a:srgbClr val="333333"/>
                </a:solidFill>
                <a:highlight>
                  <a:srgbClr val="FFFF00"/>
                </a:highlight>
                <a:latin typeface="Menlo" panose="020B0609030804020204" pitchFamily="49" charset="0"/>
              </a:rPr>
              <a:t> </a:t>
            </a:r>
            <a:r>
              <a:rPr lang="en-MY" dirty="0">
                <a:solidFill>
                  <a:srgbClr val="777777"/>
                </a:solidFill>
                <a:highlight>
                  <a:srgbClr val="FFFF00"/>
                </a:highlight>
                <a:latin typeface="Menlo" panose="020B0609030804020204" pitchFamily="49" charset="0"/>
              </a:rPr>
              <a:t>$</a:t>
            </a:r>
            <a:r>
              <a:rPr lang="en-MY" dirty="0">
                <a:solidFill>
                  <a:srgbClr val="7A3E9D"/>
                </a:solidFill>
                <a:highlight>
                  <a:srgbClr val="FFFF00"/>
                </a:highlight>
                <a:latin typeface="Menlo" panose="020B0609030804020204" pitchFamily="49" charset="0"/>
              </a:rPr>
              <a:t>dates</a:t>
            </a:r>
            <a:r>
              <a:rPr lang="en-MY" dirty="0">
                <a:solidFill>
                  <a:srgbClr val="333333"/>
                </a:solidFill>
                <a:highlight>
                  <a:srgbClr val="FFFF00"/>
                </a:highlight>
                <a:latin typeface="Menlo" panose="020B0609030804020204" pitchFamily="49" charset="0"/>
              </a:rPr>
              <a:t> </a:t>
            </a:r>
            <a:r>
              <a:rPr lang="en-MY" dirty="0">
                <a:solidFill>
                  <a:srgbClr val="777777"/>
                </a:solidFill>
                <a:highlight>
                  <a:srgbClr val="FFFF00"/>
                </a:highlight>
                <a:latin typeface="Menlo" panose="020B0609030804020204" pitchFamily="49" charset="0"/>
              </a:rPr>
              <a:t>=</a:t>
            </a:r>
            <a:r>
              <a:rPr lang="en-MY" dirty="0">
                <a:solidFill>
                  <a:srgbClr val="333333"/>
                </a:solidFill>
                <a:highlight>
                  <a:srgbClr val="FFFF00"/>
                </a:highlight>
                <a:latin typeface="Menlo" panose="020B0609030804020204" pitchFamily="49" charset="0"/>
              </a:rPr>
              <a:t> </a:t>
            </a:r>
            <a:r>
              <a:rPr lang="en-MY" dirty="0">
                <a:solidFill>
                  <a:srgbClr val="777777"/>
                </a:solidFill>
                <a:highlight>
                  <a:srgbClr val="FFFF00"/>
                </a:highlight>
                <a:latin typeface="Menlo" panose="020B0609030804020204" pitchFamily="49" charset="0"/>
              </a:rPr>
              <a:t>['</a:t>
            </a:r>
            <a:r>
              <a:rPr lang="en-MY" dirty="0" err="1">
                <a:solidFill>
                  <a:srgbClr val="448C27"/>
                </a:solidFill>
                <a:highlight>
                  <a:srgbClr val="FFFF00"/>
                </a:highlight>
                <a:latin typeface="Menlo" panose="020B0609030804020204" pitchFamily="49" charset="0"/>
              </a:rPr>
              <a:t>deleted_at</a:t>
            </a:r>
            <a:r>
              <a:rPr lang="en-MY" dirty="0">
                <a:solidFill>
                  <a:srgbClr val="777777"/>
                </a:solidFill>
                <a:highlight>
                  <a:srgbClr val="FFFF00"/>
                </a:highlight>
                <a:latin typeface="Menlo" panose="020B0609030804020204" pitchFamily="49" charset="0"/>
              </a:rPr>
              <a:t>'];</a:t>
            </a:r>
            <a:endParaRPr lang="en-MY" dirty="0">
              <a:solidFill>
                <a:srgbClr val="333333"/>
              </a:solidFill>
              <a:highlight>
                <a:srgbClr val="FFFF00"/>
              </a:highlight>
              <a:latin typeface="Menlo" panose="020B0609030804020204" pitchFamily="49" charset="0"/>
            </a:endParaRPr>
          </a:p>
          <a:p>
            <a:pPr marL="173731" lvl="1" indent="0">
              <a:lnSpc>
                <a:spcPct val="100000"/>
              </a:lnSpc>
              <a:spcBef>
                <a:spcPts val="0"/>
              </a:spcBef>
              <a:buNone/>
            </a:pPr>
            <a:br>
              <a:rPr lang="en-MY" dirty="0">
                <a:solidFill>
                  <a:srgbClr val="333333"/>
                </a:solidFill>
                <a:latin typeface="Menlo" panose="020B0609030804020204" pitchFamily="49" charset="0"/>
              </a:rPr>
            </a:br>
            <a:r>
              <a:rPr lang="en-MY" dirty="0">
                <a:solidFill>
                  <a:srgbClr val="4B83CD"/>
                </a:solidFill>
                <a:latin typeface="Menlo" panose="020B0609030804020204" pitchFamily="49" charset="0"/>
              </a:rPr>
              <a:t>public</a:t>
            </a:r>
            <a:r>
              <a:rPr lang="en-MY" dirty="0">
                <a:solidFill>
                  <a:srgbClr val="333333"/>
                </a:solidFill>
                <a:latin typeface="Menlo" panose="020B0609030804020204" pitchFamily="49" charset="0"/>
              </a:rPr>
              <a:t> </a:t>
            </a:r>
            <a:r>
              <a:rPr lang="en-MY" dirty="0">
                <a:solidFill>
                  <a:srgbClr val="7A3E9D"/>
                </a:solidFill>
                <a:latin typeface="Menlo" panose="020B0609030804020204" pitchFamily="49" charset="0"/>
              </a:rPr>
              <a:t>function</a:t>
            </a:r>
            <a:r>
              <a:rPr lang="en-MY" dirty="0">
                <a:solidFill>
                  <a:srgbClr val="333333"/>
                </a:solidFill>
                <a:latin typeface="Menlo" panose="020B0609030804020204" pitchFamily="49" charset="0"/>
              </a:rPr>
              <a:t> </a:t>
            </a:r>
            <a:r>
              <a:rPr lang="en-MY" b="1" dirty="0">
                <a:solidFill>
                  <a:srgbClr val="AA3731"/>
                </a:solidFill>
                <a:latin typeface="Menlo" panose="020B0609030804020204" pitchFamily="49" charset="0"/>
              </a:rPr>
              <a:t>brand</a:t>
            </a: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marL="173731" lvl="1" indent="0">
              <a:lnSpc>
                <a:spcPct val="100000"/>
              </a:lnSpc>
              <a:spcBef>
                <a:spcPts val="0"/>
              </a:spcBef>
              <a:buNone/>
            </a:pP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marL="356607" lvl="2" indent="0">
              <a:lnSpc>
                <a:spcPct val="100000"/>
              </a:lnSpc>
              <a:spcBef>
                <a:spcPts val="0"/>
              </a:spcBef>
              <a:buNone/>
            </a:pPr>
            <a:r>
              <a:rPr lang="en-MY" sz="1800" dirty="0">
                <a:solidFill>
                  <a:srgbClr val="4B83CD"/>
                </a:solidFill>
                <a:latin typeface="Menlo" panose="020B0609030804020204" pitchFamily="49" charset="0"/>
              </a:rPr>
              <a:t>return</a:t>
            </a:r>
            <a:r>
              <a:rPr lang="en-MY" sz="1800" dirty="0">
                <a:solidFill>
                  <a:srgbClr val="333333"/>
                </a:solidFill>
                <a:latin typeface="Menlo" panose="020B0609030804020204" pitchFamily="49" charset="0"/>
              </a:rPr>
              <a:t> </a:t>
            </a:r>
            <a:r>
              <a:rPr lang="en-MY" sz="1800" dirty="0">
                <a:solidFill>
                  <a:srgbClr val="777777"/>
                </a:solidFill>
                <a:latin typeface="Menlo" panose="020B0609030804020204" pitchFamily="49" charset="0"/>
              </a:rPr>
              <a:t>$</a:t>
            </a:r>
            <a:r>
              <a:rPr lang="en-MY" sz="1800" dirty="0">
                <a:solidFill>
                  <a:srgbClr val="AB6526"/>
                </a:solidFill>
                <a:latin typeface="Menlo" panose="020B0609030804020204" pitchFamily="49" charset="0"/>
              </a:rPr>
              <a:t>this</a:t>
            </a:r>
            <a:r>
              <a:rPr lang="en-MY" sz="1800" dirty="0">
                <a:solidFill>
                  <a:srgbClr val="777777"/>
                </a:solidFill>
                <a:latin typeface="Menlo" panose="020B0609030804020204" pitchFamily="49" charset="0"/>
              </a:rPr>
              <a:t>-&gt;</a:t>
            </a:r>
            <a:r>
              <a:rPr lang="en-MY" sz="1800" b="1" dirty="0" err="1">
                <a:solidFill>
                  <a:srgbClr val="AA3731"/>
                </a:solidFill>
                <a:latin typeface="Menlo" panose="020B0609030804020204" pitchFamily="49" charset="0"/>
              </a:rPr>
              <a:t>belongsTo</a:t>
            </a:r>
            <a:r>
              <a:rPr lang="en-MY" sz="1800" dirty="0">
                <a:solidFill>
                  <a:srgbClr val="777777"/>
                </a:solidFill>
                <a:latin typeface="Menlo" panose="020B0609030804020204" pitchFamily="49" charset="0"/>
              </a:rPr>
              <a:t>('</a:t>
            </a:r>
            <a:r>
              <a:rPr lang="en-MY" sz="1800" dirty="0">
                <a:solidFill>
                  <a:srgbClr val="448C27"/>
                </a:solidFill>
                <a:latin typeface="Menlo" panose="020B0609030804020204" pitchFamily="49" charset="0"/>
              </a:rPr>
              <a:t>App\Brand</a:t>
            </a: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a:p>
            <a:pPr marL="173731" lvl="1" indent="0">
              <a:lnSpc>
                <a:spcPct val="100000"/>
              </a:lnSpc>
              <a:spcBef>
                <a:spcPts val="0"/>
              </a:spcBef>
              <a:buNone/>
            </a:pP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marL="0" indent="0">
              <a:lnSpc>
                <a:spcPct val="100000"/>
              </a:lnSpc>
              <a:spcBef>
                <a:spcPts val="0"/>
              </a:spcBef>
              <a:buNone/>
            </a:pPr>
            <a:r>
              <a:rPr lang="en-MY" sz="1800" dirty="0">
                <a:solidFill>
                  <a:srgbClr val="777777"/>
                </a:solidFill>
                <a:latin typeface="Menlo" panose="020B0609030804020204" pitchFamily="49" charset="0"/>
              </a:rPr>
              <a:t>}</a:t>
            </a:r>
            <a:endParaRPr lang="en-MY" sz="1800" dirty="0">
              <a:solidFill>
                <a:srgbClr val="333333"/>
              </a:solidFill>
              <a:latin typeface="Menlo" panose="020B0609030804020204" pitchFamily="49" charset="0"/>
            </a:endParaRPr>
          </a:p>
        </p:txBody>
      </p:sp>
    </p:spTree>
    <p:extLst>
      <p:ext uri="{BB962C8B-B14F-4D97-AF65-F5344CB8AC3E}">
        <p14:creationId xmlns:p14="http://schemas.microsoft.com/office/powerpoint/2010/main" val="368365756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INSTALLATION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a:solidFill>
                  <a:srgbClr val="FFFFFF"/>
                </a:solidFill>
              </a:rPr>
              <a:t>Change current directory to project directory</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48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3136608"/>
            <a:ext cx="6753772" cy="584775"/>
          </a:xfrm>
          <a:prstGeom prst="rect">
            <a:avLst/>
          </a:prstGeom>
          <a:solidFill>
            <a:schemeClr val="bg1"/>
          </a:solidFill>
        </p:spPr>
        <p:txBody>
          <a:bodyPr wrap="square" rtlCol="0">
            <a:spAutoFit/>
          </a:bodyPr>
          <a:lstStyle/>
          <a:p>
            <a:r>
              <a:rPr lang="en-MY" sz="3200"/>
              <a:t>cd website-saya</a:t>
            </a:r>
            <a:endParaRPr lang="en-MY" sz="3200" dirty="0"/>
          </a:p>
        </p:txBody>
      </p:sp>
    </p:spTree>
    <p:extLst>
      <p:ext uri="{BB962C8B-B14F-4D97-AF65-F5344CB8AC3E}">
        <p14:creationId xmlns:p14="http://schemas.microsoft.com/office/powerpoint/2010/main" val="30808471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sz="4800" dirty="0">
                <a:solidFill>
                  <a:schemeClr val="bg1"/>
                </a:solidFill>
              </a:rPr>
              <a:t>Laravel VIEW - ADD ACTION BUTTON</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dirty="0"/>
              <a:t>Edit file </a:t>
            </a:r>
            <a:r>
              <a:rPr lang="en-MY" sz="4000" dirty="0">
                <a:highlight>
                  <a:srgbClr val="800000"/>
                </a:highlight>
              </a:rPr>
              <a:t>inventory/</a:t>
            </a:r>
            <a:r>
              <a:rPr lang="en-MY" sz="4000" dirty="0" err="1">
                <a:highlight>
                  <a:srgbClr val="800000"/>
                </a:highlight>
              </a:rPr>
              <a:t>index.blade</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Tree>
    <p:extLst>
      <p:ext uri="{BB962C8B-B14F-4D97-AF65-F5344CB8AC3E}">
        <p14:creationId xmlns:p14="http://schemas.microsoft.com/office/powerpoint/2010/main" val="217799607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a</a:t>
            </a:r>
            <a:r>
              <a:rPr lang="en-MY" sz="900" dirty="0">
                <a:solidFill>
                  <a:srgbClr val="91B3E0"/>
                </a:solidFill>
                <a:highlight>
                  <a:srgbClr val="FFFF00"/>
                </a:highlight>
                <a:latin typeface="Menlo" panose="020B0609030804020204" pitchFamily="49" charset="0"/>
              </a:rPr>
              <a:t> </a:t>
            </a:r>
            <a:r>
              <a:rPr lang="en-MY" sz="900" i="1" dirty="0" err="1">
                <a:solidFill>
                  <a:srgbClr val="8190A0"/>
                </a:solidFill>
                <a:highlight>
                  <a:srgbClr val="FFFF00"/>
                </a:highlight>
                <a:latin typeface="Menlo" panose="020B0609030804020204" pitchFamily="49" charset="0"/>
              </a:rPr>
              <a:t>href</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a:solidFill>
                  <a:srgbClr val="448C27"/>
                </a:solidFill>
                <a:highlight>
                  <a:srgbClr val="FFFF00"/>
                </a:highlight>
                <a:latin typeface="Menlo" panose="020B0609030804020204" pitchFamily="49" charset="0"/>
              </a:rPr>
              <a:t>{{ </a:t>
            </a:r>
            <a:r>
              <a:rPr lang="en-MY" sz="900" dirty="0" err="1">
                <a:solidFill>
                  <a:srgbClr val="448C27"/>
                </a:solidFill>
                <a:highlight>
                  <a:srgbClr val="FFFF00"/>
                </a:highlight>
                <a:latin typeface="Menlo" panose="020B0609030804020204" pitchFamily="49" charset="0"/>
              </a:rPr>
              <a:t>url</a:t>
            </a:r>
            <a:r>
              <a:rPr lang="en-MY" sz="900" dirty="0">
                <a:solidFill>
                  <a:srgbClr val="448C27"/>
                </a:solidFill>
                <a:highlight>
                  <a:srgbClr val="FFFF00"/>
                </a:highlight>
                <a:latin typeface="Menlo" panose="020B0609030804020204" pitchFamily="49" charset="0"/>
              </a:rPr>
              <a:t>('inventory/create') }}</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 </a:t>
            </a:r>
            <a:r>
              <a:rPr lang="en-MY" sz="900" i="1" dirty="0">
                <a:solidFill>
                  <a:srgbClr val="8190A0"/>
                </a:solidFill>
                <a:highlight>
                  <a:srgbClr val="FFFF00"/>
                </a:highlight>
                <a:latin typeface="Menlo" panose="020B0609030804020204" pitchFamily="49" charset="0"/>
              </a:rPr>
              <a:t>class</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err="1">
                <a:solidFill>
                  <a:srgbClr val="448C27"/>
                </a:solidFill>
                <a:highlight>
                  <a:srgbClr val="FFFF00"/>
                </a:highlight>
                <a:latin typeface="Menlo" panose="020B0609030804020204" pitchFamily="49" charset="0"/>
              </a:rPr>
              <a:t>btn</a:t>
            </a:r>
            <a:r>
              <a:rPr lang="en-MY" sz="900" dirty="0">
                <a:solidFill>
                  <a:srgbClr val="448C27"/>
                </a:solidFill>
                <a:highlight>
                  <a:srgbClr val="FFFF00"/>
                </a:highlight>
                <a:latin typeface="Menlo" panose="020B0609030804020204" pitchFamily="49" charset="0"/>
              </a:rPr>
              <a:t> </a:t>
            </a:r>
            <a:r>
              <a:rPr lang="en-MY" sz="900" dirty="0" err="1">
                <a:solidFill>
                  <a:srgbClr val="448C27"/>
                </a:solidFill>
                <a:highlight>
                  <a:srgbClr val="FFFF00"/>
                </a:highlight>
                <a:latin typeface="Menlo" panose="020B0609030804020204" pitchFamily="49" charset="0"/>
              </a:rPr>
              <a:t>btn</a:t>
            </a:r>
            <a:r>
              <a:rPr lang="en-MY" sz="900" dirty="0">
                <a:solidFill>
                  <a:srgbClr val="448C27"/>
                </a:solidFill>
                <a:highlight>
                  <a:srgbClr val="FFFF00"/>
                </a:highlight>
                <a:latin typeface="Menlo" panose="020B0609030804020204" pitchFamily="49" charset="0"/>
              </a:rPr>
              <a:t>-success </a:t>
            </a:r>
            <a:r>
              <a:rPr lang="en-MY" sz="900" dirty="0" err="1">
                <a:solidFill>
                  <a:srgbClr val="448C27"/>
                </a:solidFill>
                <a:highlight>
                  <a:srgbClr val="FFFF00"/>
                </a:highlight>
                <a:latin typeface="Menlo" panose="020B0609030804020204" pitchFamily="49" charset="0"/>
              </a:rPr>
              <a:t>btn-sm</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&gt;</a:t>
            </a:r>
            <a:r>
              <a:rPr lang="en-MY" sz="900" dirty="0">
                <a:solidFill>
                  <a:srgbClr val="333333"/>
                </a:solidFill>
                <a:highlight>
                  <a:srgbClr val="FFFF00"/>
                </a:highlight>
                <a:latin typeface="Menlo" panose="020B0609030804020204" pitchFamily="49" charset="0"/>
              </a:rPr>
              <a:t>New Inventory</a:t>
            </a: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a</a:t>
            </a:r>
            <a:r>
              <a:rPr lang="en-MY" sz="900" dirty="0">
                <a:solidFill>
                  <a:srgbClr val="91B3E0"/>
                </a:solidFill>
                <a:highlight>
                  <a:srgbClr val="FFFF00"/>
                </a:highlight>
                <a:latin typeface="Menlo" panose="020B0609030804020204" pitchFamily="49" charset="0"/>
              </a:rPr>
              <a:t>&gt;</a:t>
            </a:r>
          </a:p>
          <a:p>
            <a:pPr marL="0"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err="1">
                <a:solidFill>
                  <a:srgbClr val="91B3E0"/>
                </a:solidFill>
                <a:highlight>
                  <a:srgbClr val="FFFF00"/>
                </a:highlight>
                <a:latin typeface="Menlo" panose="020B0609030804020204" pitchFamily="49" charset="0"/>
              </a:rPr>
              <a:t>br</a:t>
            </a:r>
            <a:r>
              <a:rPr lang="en-MY" sz="900" dirty="0">
                <a:solidFill>
                  <a:srgbClr val="91B3E0"/>
                </a:solidFill>
                <a:highlight>
                  <a:srgbClr val="FFFF00"/>
                </a:highlight>
                <a:latin typeface="Menlo" panose="020B0609030804020204" pitchFamily="49" charset="0"/>
              </a:rPr>
              <a:t>&gt;</a:t>
            </a:r>
            <a:r>
              <a:rPr lang="en-MY" sz="900" dirty="0">
                <a:solidFill>
                  <a:srgbClr val="91B3E0"/>
                </a:solidFill>
                <a:latin typeface="Menlo" panose="020B0609030804020204" pitchFamily="49" charset="0"/>
              </a:rPr>
              <a:t>	</a:t>
            </a:r>
            <a:endParaRPr lang="en-MY" sz="900" dirty="0">
              <a:solidFill>
                <a:srgbClr val="333333"/>
              </a:solidFill>
              <a:latin typeface="Menlo" panose="020B0609030804020204" pitchFamily="49" charset="0"/>
            </a:endParaRPr>
          </a:p>
          <a:p>
            <a:pPr marL="0" indent="0">
              <a:lnSpc>
                <a:spcPct val="100000"/>
              </a:lnSpc>
              <a:spcBef>
                <a:spcPts val="0"/>
              </a:spcBef>
              <a:buNone/>
            </a:pPr>
            <a:r>
              <a:rPr lang="en-MY" sz="900" dirty="0">
                <a:solidFill>
                  <a:srgbClr val="91B3E0"/>
                </a:solidFill>
                <a:latin typeface="Menlo" panose="020B0609030804020204" pitchFamily="49" charset="0"/>
              </a:rPr>
              <a:t>&lt;</a:t>
            </a:r>
            <a:r>
              <a:rPr lang="en-MY" sz="900" dirty="0">
                <a:solidFill>
                  <a:srgbClr val="4B83CD"/>
                </a:solidFill>
                <a:latin typeface="Menlo" panose="020B0609030804020204" pitchFamily="49" charset="0"/>
              </a:rPr>
              <a:t>table</a:t>
            </a:r>
            <a:r>
              <a:rPr lang="en-MY" sz="900" dirty="0">
                <a:solidFill>
                  <a:srgbClr val="91B3E0"/>
                </a:solidFill>
                <a:latin typeface="Menlo" panose="020B0609030804020204" pitchFamily="49" charset="0"/>
              </a:rPr>
              <a:t> </a:t>
            </a:r>
            <a:r>
              <a:rPr lang="en-MY" sz="900" i="1" dirty="0">
                <a:solidFill>
                  <a:srgbClr val="8190A0"/>
                </a:solidFill>
                <a:latin typeface="Menlo" panose="020B0609030804020204" pitchFamily="49" charset="0"/>
              </a:rPr>
              <a:t>id</a:t>
            </a:r>
            <a:r>
              <a:rPr lang="en-MY" sz="900" dirty="0">
                <a:solidFill>
                  <a:srgbClr val="777777"/>
                </a:solidFill>
                <a:latin typeface="Menlo" panose="020B0609030804020204" pitchFamily="49" charset="0"/>
              </a:rPr>
              <a:t>="</a:t>
            </a:r>
            <a:r>
              <a:rPr lang="en-MY" sz="900" dirty="0" err="1">
                <a:solidFill>
                  <a:srgbClr val="448C27"/>
                </a:solidFill>
                <a:latin typeface="Menlo" panose="020B0609030804020204" pitchFamily="49" charset="0"/>
              </a:rPr>
              <a:t>datatable</a:t>
            </a:r>
            <a:r>
              <a:rPr lang="en-MY" sz="900" dirty="0">
                <a:solidFill>
                  <a:srgbClr val="777777"/>
                </a:solidFill>
                <a:latin typeface="Menlo" panose="020B0609030804020204" pitchFamily="49" charset="0"/>
              </a:rPr>
              <a:t>"</a:t>
            </a:r>
            <a:r>
              <a:rPr lang="en-MY" sz="900" dirty="0">
                <a:solidFill>
                  <a:srgbClr val="91B3E0"/>
                </a:solidFill>
                <a:latin typeface="Menlo" panose="020B0609030804020204" pitchFamily="49" charset="0"/>
              </a:rPr>
              <a:t> </a:t>
            </a:r>
            <a:r>
              <a:rPr lang="en-MY" sz="900" i="1" dirty="0">
                <a:solidFill>
                  <a:srgbClr val="8190A0"/>
                </a:solidFill>
                <a:latin typeface="Menlo" panose="020B0609030804020204" pitchFamily="49" charset="0"/>
              </a:rPr>
              <a:t>class</a:t>
            </a:r>
            <a:r>
              <a:rPr lang="en-MY" sz="900" dirty="0">
                <a:solidFill>
                  <a:srgbClr val="91B3E0"/>
                </a:solidFill>
                <a:latin typeface="Menlo" panose="020B0609030804020204" pitchFamily="49" charset="0"/>
              </a:rPr>
              <a:t>=</a:t>
            </a:r>
            <a:r>
              <a:rPr lang="en-MY" sz="900" dirty="0">
                <a:solidFill>
                  <a:srgbClr val="777777"/>
                </a:solidFill>
                <a:latin typeface="Menlo" panose="020B0609030804020204" pitchFamily="49" charset="0"/>
              </a:rPr>
              <a:t>"</a:t>
            </a:r>
            <a:r>
              <a:rPr lang="en-MY" sz="900" dirty="0">
                <a:solidFill>
                  <a:srgbClr val="448C27"/>
                </a:solidFill>
                <a:latin typeface="Menlo" panose="020B0609030804020204" pitchFamily="49" charset="0"/>
              </a:rPr>
              <a:t>table table-bordered</a:t>
            </a:r>
            <a:r>
              <a:rPr lang="en-MY" sz="900" dirty="0">
                <a:solidFill>
                  <a:srgbClr val="777777"/>
                </a:solidFill>
                <a:latin typeface="Menlo" panose="020B0609030804020204" pitchFamily="49" charset="0"/>
              </a:rPr>
              <a:t>"</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173731" lvl="1"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thead</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356607" lvl="2"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tr</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502907" lvl="3"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th</a:t>
            </a:r>
            <a:r>
              <a:rPr lang="en-MY" sz="900" dirty="0">
                <a:solidFill>
                  <a:srgbClr val="91B3E0"/>
                </a:solidFill>
                <a:latin typeface="Menlo" panose="020B0609030804020204" pitchFamily="49" charset="0"/>
              </a:rPr>
              <a:t>&gt;</a:t>
            </a:r>
            <a:r>
              <a:rPr lang="en-MY" sz="900" dirty="0">
                <a:solidFill>
                  <a:srgbClr val="333333"/>
                </a:solidFill>
                <a:latin typeface="Menlo" panose="020B0609030804020204" pitchFamily="49" charset="0"/>
              </a:rPr>
              <a:t>Name</a:t>
            </a: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th</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502907" lvl="3"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th</a:t>
            </a:r>
            <a:r>
              <a:rPr lang="en-MY" sz="900" dirty="0">
                <a:solidFill>
                  <a:srgbClr val="91B3E0"/>
                </a:solidFill>
                <a:latin typeface="Menlo" panose="020B0609030804020204" pitchFamily="49" charset="0"/>
              </a:rPr>
              <a:t>&gt;</a:t>
            </a:r>
            <a:r>
              <a:rPr lang="en-MY" sz="900" dirty="0">
                <a:solidFill>
                  <a:srgbClr val="333333"/>
                </a:solidFill>
                <a:latin typeface="Menlo" panose="020B0609030804020204" pitchFamily="49" charset="0"/>
              </a:rPr>
              <a:t>Brand</a:t>
            </a: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th</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502907" lvl="3"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th</a:t>
            </a:r>
            <a:r>
              <a:rPr lang="en-MY" sz="900" dirty="0">
                <a:solidFill>
                  <a:srgbClr val="91B3E0"/>
                </a:solidFill>
                <a:latin typeface="Menlo" panose="020B0609030804020204" pitchFamily="49" charset="0"/>
              </a:rPr>
              <a:t>&gt;</a:t>
            </a:r>
            <a:r>
              <a:rPr lang="en-MY" sz="900" dirty="0">
                <a:solidFill>
                  <a:srgbClr val="333333"/>
                </a:solidFill>
                <a:latin typeface="Menlo" panose="020B0609030804020204" pitchFamily="49" charset="0"/>
              </a:rPr>
              <a:t>Total</a:t>
            </a: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th</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502907" lvl="3"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err="1">
                <a:solidFill>
                  <a:srgbClr val="4B83CD"/>
                </a:solidFill>
                <a:highlight>
                  <a:srgbClr val="FFFF00"/>
                </a:highlight>
                <a:latin typeface="Menlo" panose="020B0609030804020204" pitchFamily="49" charset="0"/>
              </a:rPr>
              <a:t>th</a:t>
            </a:r>
            <a:r>
              <a:rPr lang="en-MY" sz="900" dirty="0">
                <a:solidFill>
                  <a:srgbClr val="91B3E0"/>
                </a:solidFill>
                <a:highlight>
                  <a:srgbClr val="FFFF00"/>
                </a:highlight>
                <a:latin typeface="Menlo" panose="020B0609030804020204" pitchFamily="49" charset="0"/>
              </a:rPr>
              <a:t>&gt;</a:t>
            </a:r>
            <a:r>
              <a:rPr lang="en-MY" sz="900" dirty="0">
                <a:solidFill>
                  <a:srgbClr val="333333"/>
                </a:solidFill>
                <a:highlight>
                  <a:srgbClr val="FFFF00"/>
                </a:highlight>
                <a:latin typeface="Menlo" panose="020B0609030804020204" pitchFamily="49" charset="0"/>
              </a:rPr>
              <a:t>Action</a:t>
            </a:r>
            <a:r>
              <a:rPr lang="en-MY" sz="900" dirty="0">
                <a:solidFill>
                  <a:srgbClr val="91B3E0"/>
                </a:solidFill>
                <a:highlight>
                  <a:srgbClr val="FFFF00"/>
                </a:highlight>
                <a:latin typeface="Menlo" panose="020B0609030804020204" pitchFamily="49" charset="0"/>
              </a:rPr>
              <a:t>&lt;/</a:t>
            </a:r>
            <a:r>
              <a:rPr lang="en-MY" sz="900" dirty="0" err="1">
                <a:solidFill>
                  <a:srgbClr val="4B83CD"/>
                </a:solidFill>
                <a:highlight>
                  <a:srgbClr val="FFFF00"/>
                </a:highlight>
                <a:latin typeface="Menlo" panose="020B0609030804020204" pitchFamily="49" charset="0"/>
              </a:rPr>
              <a:t>th</a:t>
            </a:r>
            <a:r>
              <a:rPr lang="en-MY" sz="900" dirty="0">
                <a:solidFill>
                  <a:srgbClr val="91B3E0"/>
                </a:solidFill>
                <a:highlight>
                  <a:srgbClr val="FFFF00"/>
                </a:highlight>
                <a:latin typeface="Menlo" panose="020B0609030804020204" pitchFamily="49" charset="0"/>
              </a:rPr>
              <a:t>&gt;</a:t>
            </a:r>
            <a:endParaRPr lang="en-MY" sz="900" dirty="0">
              <a:solidFill>
                <a:srgbClr val="333333"/>
              </a:solidFill>
              <a:highlight>
                <a:srgbClr val="FFFF00"/>
              </a:highlight>
              <a:latin typeface="Menlo" panose="020B0609030804020204" pitchFamily="49" charset="0"/>
            </a:endParaRPr>
          </a:p>
          <a:p>
            <a:pPr marL="356607" lvl="2"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tr</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173731" lvl="1"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thead</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0"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tbody</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173731" lvl="1" indent="0">
              <a:lnSpc>
                <a:spcPct val="100000"/>
              </a:lnSpc>
              <a:spcBef>
                <a:spcPts val="0"/>
              </a:spcBef>
              <a:buNone/>
            </a:pPr>
            <a:r>
              <a:rPr lang="en-MY" sz="900" dirty="0">
                <a:solidFill>
                  <a:srgbClr val="333333"/>
                </a:solidFill>
                <a:latin typeface="Menlo" panose="020B0609030804020204" pitchFamily="49" charset="0"/>
              </a:rPr>
              <a:t>@foreach($inventories as $inventory)</a:t>
            </a:r>
          </a:p>
          <a:p>
            <a:pPr marL="173731" lvl="1"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tr</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356607" lvl="2" indent="0">
              <a:lnSpc>
                <a:spcPct val="100000"/>
              </a:lnSpc>
              <a:spcBef>
                <a:spcPts val="0"/>
              </a:spcBef>
              <a:buNone/>
            </a:pPr>
            <a:r>
              <a:rPr lang="en-MY" sz="900" dirty="0">
                <a:solidFill>
                  <a:srgbClr val="91B3E0"/>
                </a:solidFill>
                <a:latin typeface="Menlo" panose="020B0609030804020204" pitchFamily="49" charset="0"/>
              </a:rPr>
              <a:t>&lt;</a:t>
            </a:r>
            <a:r>
              <a:rPr lang="en-MY" sz="900" dirty="0">
                <a:solidFill>
                  <a:srgbClr val="4B83CD"/>
                </a:solidFill>
                <a:latin typeface="Menlo" panose="020B0609030804020204" pitchFamily="49" charset="0"/>
              </a:rPr>
              <a:t>td</a:t>
            </a:r>
            <a:r>
              <a:rPr lang="en-MY" sz="900" dirty="0">
                <a:solidFill>
                  <a:srgbClr val="91B3E0"/>
                </a:solidFill>
                <a:latin typeface="Menlo" panose="020B0609030804020204" pitchFamily="49" charset="0"/>
              </a:rPr>
              <a:t>&gt;</a:t>
            </a:r>
            <a:r>
              <a:rPr lang="en-MY" sz="900" dirty="0">
                <a:solidFill>
                  <a:srgbClr val="333333"/>
                </a:solidFill>
                <a:latin typeface="Menlo" panose="020B0609030804020204" pitchFamily="49" charset="0"/>
              </a:rPr>
              <a:t>{{ $inventory-&gt;name }}</a:t>
            </a:r>
            <a:r>
              <a:rPr lang="en-MY" sz="900" dirty="0">
                <a:solidFill>
                  <a:srgbClr val="91B3E0"/>
                </a:solidFill>
                <a:latin typeface="Menlo" panose="020B0609030804020204" pitchFamily="49" charset="0"/>
              </a:rPr>
              <a:t>&lt;/</a:t>
            </a:r>
            <a:r>
              <a:rPr lang="en-MY" sz="900" dirty="0">
                <a:solidFill>
                  <a:srgbClr val="4B83CD"/>
                </a:solidFill>
                <a:latin typeface="Menlo" panose="020B0609030804020204" pitchFamily="49" charset="0"/>
              </a:rPr>
              <a:t>td</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356607" lvl="2" indent="0">
              <a:lnSpc>
                <a:spcPct val="100000"/>
              </a:lnSpc>
              <a:spcBef>
                <a:spcPts val="0"/>
              </a:spcBef>
              <a:buNone/>
            </a:pPr>
            <a:r>
              <a:rPr lang="en-MY" sz="900" dirty="0">
                <a:solidFill>
                  <a:srgbClr val="91B3E0"/>
                </a:solidFill>
                <a:latin typeface="Menlo" panose="020B0609030804020204" pitchFamily="49" charset="0"/>
              </a:rPr>
              <a:t>&lt;</a:t>
            </a:r>
            <a:r>
              <a:rPr lang="en-MY" sz="900" dirty="0">
                <a:solidFill>
                  <a:srgbClr val="4B83CD"/>
                </a:solidFill>
                <a:latin typeface="Menlo" panose="020B0609030804020204" pitchFamily="49" charset="0"/>
              </a:rPr>
              <a:t>td</a:t>
            </a:r>
            <a:r>
              <a:rPr lang="en-MY" sz="900" dirty="0">
                <a:solidFill>
                  <a:srgbClr val="91B3E0"/>
                </a:solidFill>
                <a:latin typeface="Menlo" panose="020B0609030804020204" pitchFamily="49" charset="0"/>
              </a:rPr>
              <a:t>&gt;</a:t>
            </a:r>
            <a:r>
              <a:rPr lang="en-MY" sz="900" dirty="0">
                <a:solidFill>
                  <a:srgbClr val="333333"/>
                </a:solidFill>
                <a:latin typeface="Menlo" panose="020B0609030804020204" pitchFamily="49" charset="0"/>
              </a:rPr>
              <a:t>{{ $inventory-&gt;brand-&gt;name }}</a:t>
            </a:r>
            <a:r>
              <a:rPr lang="en-MY" sz="900" dirty="0">
                <a:solidFill>
                  <a:srgbClr val="91B3E0"/>
                </a:solidFill>
                <a:latin typeface="Menlo" panose="020B0609030804020204" pitchFamily="49" charset="0"/>
              </a:rPr>
              <a:t>&lt;/</a:t>
            </a:r>
            <a:r>
              <a:rPr lang="en-MY" sz="900" dirty="0">
                <a:solidFill>
                  <a:srgbClr val="4B83CD"/>
                </a:solidFill>
                <a:latin typeface="Menlo" panose="020B0609030804020204" pitchFamily="49" charset="0"/>
              </a:rPr>
              <a:t>td</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356607" lvl="2" indent="0">
              <a:lnSpc>
                <a:spcPct val="100000"/>
              </a:lnSpc>
              <a:spcBef>
                <a:spcPts val="0"/>
              </a:spcBef>
              <a:buNone/>
            </a:pPr>
            <a:r>
              <a:rPr lang="en-MY" sz="900" dirty="0">
                <a:solidFill>
                  <a:srgbClr val="91B3E0"/>
                </a:solidFill>
                <a:latin typeface="Menlo" panose="020B0609030804020204" pitchFamily="49" charset="0"/>
              </a:rPr>
              <a:t>&lt;</a:t>
            </a:r>
            <a:r>
              <a:rPr lang="en-MY" sz="900" dirty="0">
                <a:solidFill>
                  <a:srgbClr val="4B83CD"/>
                </a:solidFill>
                <a:latin typeface="Menlo" panose="020B0609030804020204" pitchFamily="49" charset="0"/>
              </a:rPr>
              <a:t>td</a:t>
            </a:r>
            <a:r>
              <a:rPr lang="en-MY" sz="900" dirty="0">
                <a:solidFill>
                  <a:srgbClr val="91B3E0"/>
                </a:solidFill>
                <a:latin typeface="Menlo" panose="020B0609030804020204" pitchFamily="49" charset="0"/>
              </a:rPr>
              <a:t>&gt;</a:t>
            </a:r>
            <a:r>
              <a:rPr lang="en-MY" sz="900" dirty="0">
                <a:solidFill>
                  <a:srgbClr val="333333"/>
                </a:solidFill>
                <a:latin typeface="Menlo" panose="020B0609030804020204" pitchFamily="49" charset="0"/>
              </a:rPr>
              <a:t>{{ $inventory-&gt;total }}</a:t>
            </a:r>
            <a:r>
              <a:rPr lang="en-MY" sz="900" dirty="0">
                <a:solidFill>
                  <a:srgbClr val="91B3E0"/>
                </a:solidFill>
                <a:latin typeface="Menlo" panose="020B0609030804020204" pitchFamily="49" charset="0"/>
              </a:rPr>
              <a:t>&lt;/</a:t>
            </a:r>
            <a:r>
              <a:rPr lang="en-MY" sz="900" dirty="0">
                <a:solidFill>
                  <a:srgbClr val="4B83CD"/>
                </a:solidFill>
                <a:latin typeface="Menlo" panose="020B0609030804020204" pitchFamily="49" charset="0"/>
              </a:rPr>
              <a:t>td</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356607" lvl="2"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td</a:t>
            </a:r>
            <a:r>
              <a:rPr lang="en-MY" sz="900" dirty="0">
                <a:solidFill>
                  <a:srgbClr val="91B3E0"/>
                </a:solidFill>
                <a:highlight>
                  <a:srgbClr val="FFFF00"/>
                </a:highlight>
                <a:latin typeface="Menlo" panose="020B0609030804020204" pitchFamily="49" charset="0"/>
              </a:rPr>
              <a:t>&gt;</a:t>
            </a:r>
            <a:endParaRPr lang="en-MY" sz="900" dirty="0">
              <a:solidFill>
                <a:srgbClr val="333333"/>
              </a:solidFill>
              <a:highlight>
                <a:srgbClr val="FFFF00"/>
              </a:highlight>
              <a:latin typeface="Menlo" panose="020B0609030804020204" pitchFamily="49" charset="0"/>
            </a:endParaRPr>
          </a:p>
          <a:p>
            <a:pPr marL="502907" lvl="3"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form</a:t>
            </a:r>
            <a:r>
              <a:rPr lang="en-MY" sz="900" dirty="0">
                <a:solidFill>
                  <a:srgbClr val="91B3E0"/>
                </a:solidFill>
                <a:highlight>
                  <a:srgbClr val="FFFF00"/>
                </a:highlight>
                <a:latin typeface="Menlo" panose="020B0609030804020204" pitchFamily="49" charset="0"/>
              </a:rPr>
              <a:t> </a:t>
            </a:r>
            <a:r>
              <a:rPr lang="en-MY" sz="900" i="1" dirty="0">
                <a:solidFill>
                  <a:srgbClr val="8190A0"/>
                </a:solidFill>
                <a:highlight>
                  <a:srgbClr val="FFFF00"/>
                </a:highlight>
                <a:latin typeface="Menlo" panose="020B0609030804020204" pitchFamily="49" charset="0"/>
              </a:rPr>
              <a:t>action</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a:solidFill>
                  <a:srgbClr val="448C27"/>
                </a:solidFill>
                <a:highlight>
                  <a:srgbClr val="FFFF00"/>
                </a:highlight>
                <a:latin typeface="Menlo" panose="020B0609030804020204" pitchFamily="49" charset="0"/>
              </a:rPr>
              <a:t>{{ </a:t>
            </a:r>
            <a:r>
              <a:rPr lang="en-MY" sz="900" dirty="0" err="1">
                <a:solidFill>
                  <a:srgbClr val="448C27"/>
                </a:solidFill>
                <a:highlight>
                  <a:srgbClr val="FFFF00"/>
                </a:highlight>
                <a:latin typeface="Menlo" panose="020B0609030804020204" pitchFamily="49" charset="0"/>
              </a:rPr>
              <a:t>url</a:t>
            </a:r>
            <a:r>
              <a:rPr lang="en-MY" sz="900" dirty="0">
                <a:solidFill>
                  <a:srgbClr val="448C27"/>
                </a:solidFill>
                <a:highlight>
                  <a:srgbClr val="FFFF00"/>
                </a:highlight>
                <a:latin typeface="Menlo" panose="020B0609030804020204" pitchFamily="49" charset="0"/>
              </a:rPr>
              <a:t>('inventory/'.$inventory-&gt;id) }}</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 </a:t>
            </a:r>
            <a:r>
              <a:rPr lang="en-MY" sz="900" i="1" dirty="0">
                <a:solidFill>
                  <a:srgbClr val="8190A0"/>
                </a:solidFill>
                <a:highlight>
                  <a:srgbClr val="FFFF00"/>
                </a:highlight>
                <a:latin typeface="Menlo" panose="020B0609030804020204" pitchFamily="49" charset="0"/>
              </a:rPr>
              <a:t>method</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a:solidFill>
                  <a:srgbClr val="448C27"/>
                </a:solidFill>
                <a:highlight>
                  <a:srgbClr val="FFFF00"/>
                </a:highlight>
                <a:latin typeface="Menlo" panose="020B0609030804020204" pitchFamily="49" charset="0"/>
              </a:rPr>
              <a:t>post</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&gt;</a:t>
            </a:r>
            <a:endParaRPr lang="en-MY" sz="900" dirty="0">
              <a:solidFill>
                <a:srgbClr val="333333"/>
              </a:solidFill>
              <a:highlight>
                <a:srgbClr val="FFFF00"/>
              </a:highlight>
              <a:latin typeface="Menlo" panose="020B0609030804020204" pitchFamily="49" charset="0"/>
            </a:endParaRPr>
          </a:p>
          <a:p>
            <a:pPr marL="685783" lvl="4" indent="0">
              <a:lnSpc>
                <a:spcPct val="100000"/>
              </a:lnSpc>
              <a:spcBef>
                <a:spcPts val="0"/>
              </a:spcBef>
              <a:buNone/>
            </a:pPr>
            <a:r>
              <a:rPr lang="en-MY" sz="900" dirty="0">
                <a:solidFill>
                  <a:srgbClr val="333333"/>
                </a:solidFill>
                <a:highlight>
                  <a:srgbClr val="FFFF00"/>
                </a:highlight>
                <a:latin typeface="Menlo" panose="020B0609030804020204" pitchFamily="49" charset="0"/>
              </a:rPr>
              <a:t>@</a:t>
            </a:r>
            <a:r>
              <a:rPr lang="en-MY" sz="900" dirty="0" err="1">
                <a:solidFill>
                  <a:srgbClr val="333333"/>
                </a:solidFill>
                <a:highlight>
                  <a:srgbClr val="FFFF00"/>
                </a:highlight>
                <a:latin typeface="Menlo" panose="020B0609030804020204" pitchFamily="49" charset="0"/>
              </a:rPr>
              <a:t>csrf</a:t>
            </a:r>
            <a:endParaRPr lang="en-MY" sz="900" dirty="0">
              <a:solidFill>
                <a:srgbClr val="333333"/>
              </a:solidFill>
              <a:highlight>
                <a:srgbClr val="FFFF00"/>
              </a:highlight>
              <a:latin typeface="Menlo" panose="020B0609030804020204" pitchFamily="49" charset="0"/>
            </a:endParaRPr>
          </a:p>
          <a:p>
            <a:pPr marL="685783" lvl="4" indent="0">
              <a:lnSpc>
                <a:spcPct val="100000"/>
              </a:lnSpc>
              <a:spcBef>
                <a:spcPts val="0"/>
              </a:spcBef>
              <a:buNone/>
            </a:pPr>
            <a:r>
              <a:rPr lang="en-MY" sz="900" dirty="0">
                <a:solidFill>
                  <a:srgbClr val="333333"/>
                </a:solidFill>
                <a:highlight>
                  <a:srgbClr val="FFFF00"/>
                </a:highlight>
                <a:latin typeface="Menlo" panose="020B0609030804020204" pitchFamily="49" charset="0"/>
              </a:rPr>
              <a:t>{{ </a:t>
            </a:r>
            <a:r>
              <a:rPr lang="en-MY" sz="900" dirty="0" err="1">
                <a:solidFill>
                  <a:srgbClr val="333333"/>
                </a:solidFill>
                <a:highlight>
                  <a:srgbClr val="FFFF00"/>
                </a:highlight>
                <a:latin typeface="Menlo" panose="020B0609030804020204" pitchFamily="49" charset="0"/>
              </a:rPr>
              <a:t>method_field</a:t>
            </a:r>
            <a:r>
              <a:rPr lang="en-MY" sz="900" dirty="0">
                <a:solidFill>
                  <a:srgbClr val="333333"/>
                </a:solidFill>
                <a:highlight>
                  <a:srgbClr val="FFFF00"/>
                </a:highlight>
                <a:latin typeface="Menlo" panose="020B0609030804020204" pitchFamily="49" charset="0"/>
              </a:rPr>
              <a:t>('DELETE') }}</a:t>
            </a:r>
          </a:p>
          <a:p>
            <a:pPr marL="685783" lvl="4"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a</a:t>
            </a:r>
            <a:r>
              <a:rPr lang="en-MY" sz="900" dirty="0">
                <a:solidFill>
                  <a:srgbClr val="91B3E0"/>
                </a:solidFill>
                <a:highlight>
                  <a:srgbClr val="FFFF00"/>
                </a:highlight>
                <a:latin typeface="Menlo" panose="020B0609030804020204" pitchFamily="49" charset="0"/>
              </a:rPr>
              <a:t> </a:t>
            </a:r>
            <a:r>
              <a:rPr lang="en-MY" sz="900" i="1" dirty="0" err="1">
                <a:solidFill>
                  <a:srgbClr val="8190A0"/>
                </a:solidFill>
                <a:highlight>
                  <a:srgbClr val="FFFF00"/>
                </a:highlight>
                <a:latin typeface="Menlo" panose="020B0609030804020204" pitchFamily="49" charset="0"/>
              </a:rPr>
              <a:t>href</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a:solidFill>
                  <a:srgbClr val="448C27"/>
                </a:solidFill>
                <a:highlight>
                  <a:srgbClr val="FFFF00"/>
                </a:highlight>
                <a:latin typeface="Menlo" panose="020B0609030804020204" pitchFamily="49" charset="0"/>
              </a:rPr>
              <a:t>{{ </a:t>
            </a:r>
            <a:r>
              <a:rPr lang="en-MY" sz="900" dirty="0" err="1">
                <a:solidFill>
                  <a:srgbClr val="448C27"/>
                </a:solidFill>
                <a:highlight>
                  <a:srgbClr val="FFFF00"/>
                </a:highlight>
                <a:latin typeface="Menlo" panose="020B0609030804020204" pitchFamily="49" charset="0"/>
              </a:rPr>
              <a:t>url</a:t>
            </a:r>
            <a:r>
              <a:rPr lang="en-MY" sz="900" dirty="0">
                <a:solidFill>
                  <a:srgbClr val="448C27"/>
                </a:solidFill>
                <a:highlight>
                  <a:srgbClr val="FFFF00"/>
                </a:highlight>
                <a:latin typeface="Menlo" panose="020B0609030804020204" pitchFamily="49" charset="0"/>
              </a:rPr>
              <a:t>('inventory/'.$inventory-&gt;id) }}</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 </a:t>
            </a:r>
            <a:r>
              <a:rPr lang="en-MY" sz="900" i="1" dirty="0">
                <a:solidFill>
                  <a:srgbClr val="8190A0"/>
                </a:solidFill>
                <a:highlight>
                  <a:srgbClr val="FFFF00"/>
                </a:highlight>
                <a:latin typeface="Menlo" panose="020B0609030804020204" pitchFamily="49" charset="0"/>
              </a:rPr>
              <a:t>class</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err="1">
                <a:solidFill>
                  <a:srgbClr val="448C27"/>
                </a:solidFill>
                <a:highlight>
                  <a:srgbClr val="FFFF00"/>
                </a:highlight>
                <a:latin typeface="Menlo" panose="020B0609030804020204" pitchFamily="49" charset="0"/>
              </a:rPr>
              <a:t>btn</a:t>
            </a:r>
            <a:r>
              <a:rPr lang="en-MY" sz="900" dirty="0">
                <a:solidFill>
                  <a:srgbClr val="448C27"/>
                </a:solidFill>
                <a:highlight>
                  <a:srgbClr val="FFFF00"/>
                </a:highlight>
                <a:latin typeface="Menlo" panose="020B0609030804020204" pitchFamily="49" charset="0"/>
              </a:rPr>
              <a:t> </a:t>
            </a:r>
            <a:r>
              <a:rPr lang="en-MY" sz="900" dirty="0" err="1">
                <a:solidFill>
                  <a:srgbClr val="448C27"/>
                </a:solidFill>
                <a:highlight>
                  <a:srgbClr val="FFFF00"/>
                </a:highlight>
                <a:latin typeface="Menlo" panose="020B0609030804020204" pitchFamily="49" charset="0"/>
              </a:rPr>
              <a:t>btn</a:t>
            </a:r>
            <a:r>
              <a:rPr lang="en-MY" sz="900" dirty="0">
                <a:solidFill>
                  <a:srgbClr val="448C27"/>
                </a:solidFill>
                <a:highlight>
                  <a:srgbClr val="FFFF00"/>
                </a:highlight>
                <a:latin typeface="Menlo" panose="020B0609030804020204" pitchFamily="49" charset="0"/>
              </a:rPr>
              <a:t>-default </a:t>
            </a:r>
            <a:r>
              <a:rPr lang="en-MY" sz="900" dirty="0" err="1">
                <a:solidFill>
                  <a:srgbClr val="448C27"/>
                </a:solidFill>
                <a:highlight>
                  <a:srgbClr val="FFFF00"/>
                </a:highlight>
                <a:latin typeface="Menlo" panose="020B0609030804020204" pitchFamily="49" charset="0"/>
              </a:rPr>
              <a:t>btn-xs</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&gt;</a:t>
            </a:r>
            <a:r>
              <a:rPr lang="en-MY" sz="900" dirty="0">
                <a:solidFill>
                  <a:srgbClr val="333333"/>
                </a:solidFill>
                <a:highlight>
                  <a:srgbClr val="FFFF00"/>
                </a:highlight>
                <a:latin typeface="Menlo" panose="020B0609030804020204" pitchFamily="49" charset="0"/>
              </a:rPr>
              <a:t>View</a:t>
            </a: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a</a:t>
            </a:r>
            <a:r>
              <a:rPr lang="en-MY" sz="900" dirty="0">
                <a:solidFill>
                  <a:srgbClr val="91B3E0"/>
                </a:solidFill>
                <a:highlight>
                  <a:srgbClr val="FFFF00"/>
                </a:highlight>
                <a:latin typeface="Menlo" panose="020B0609030804020204" pitchFamily="49" charset="0"/>
              </a:rPr>
              <a:t>&gt;</a:t>
            </a:r>
            <a:endParaRPr lang="en-MY" sz="900" dirty="0">
              <a:solidFill>
                <a:srgbClr val="333333"/>
              </a:solidFill>
              <a:highlight>
                <a:srgbClr val="FFFF00"/>
              </a:highlight>
              <a:latin typeface="Menlo" panose="020B0609030804020204" pitchFamily="49" charset="0"/>
            </a:endParaRPr>
          </a:p>
          <a:p>
            <a:pPr marL="685783" lvl="4"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a</a:t>
            </a:r>
            <a:r>
              <a:rPr lang="en-MY" sz="900" dirty="0">
                <a:solidFill>
                  <a:srgbClr val="91B3E0"/>
                </a:solidFill>
                <a:highlight>
                  <a:srgbClr val="FFFF00"/>
                </a:highlight>
                <a:latin typeface="Menlo" panose="020B0609030804020204" pitchFamily="49" charset="0"/>
              </a:rPr>
              <a:t> </a:t>
            </a:r>
            <a:r>
              <a:rPr lang="en-MY" sz="900" i="1" dirty="0" err="1">
                <a:solidFill>
                  <a:srgbClr val="8190A0"/>
                </a:solidFill>
                <a:highlight>
                  <a:srgbClr val="FFFF00"/>
                </a:highlight>
                <a:latin typeface="Menlo" panose="020B0609030804020204" pitchFamily="49" charset="0"/>
              </a:rPr>
              <a:t>href</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a:solidFill>
                  <a:srgbClr val="448C27"/>
                </a:solidFill>
                <a:highlight>
                  <a:srgbClr val="FFFF00"/>
                </a:highlight>
                <a:latin typeface="Menlo" panose="020B0609030804020204" pitchFamily="49" charset="0"/>
              </a:rPr>
              <a:t>{{ </a:t>
            </a:r>
            <a:r>
              <a:rPr lang="en-MY" sz="900" dirty="0" err="1">
                <a:solidFill>
                  <a:srgbClr val="448C27"/>
                </a:solidFill>
                <a:highlight>
                  <a:srgbClr val="FFFF00"/>
                </a:highlight>
                <a:latin typeface="Menlo" panose="020B0609030804020204" pitchFamily="49" charset="0"/>
              </a:rPr>
              <a:t>url</a:t>
            </a:r>
            <a:r>
              <a:rPr lang="en-MY" sz="900" dirty="0">
                <a:solidFill>
                  <a:srgbClr val="448C27"/>
                </a:solidFill>
                <a:highlight>
                  <a:srgbClr val="FFFF00"/>
                </a:highlight>
                <a:latin typeface="Menlo" panose="020B0609030804020204" pitchFamily="49" charset="0"/>
              </a:rPr>
              <a:t>('inventory/'.$inventory-&gt;id.'/edit') }}</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 </a:t>
            </a:r>
            <a:r>
              <a:rPr lang="en-MY" sz="900" i="1" dirty="0">
                <a:solidFill>
                  <a:srgbClr val="8190A0"/>
                </a:solidFill>
                <a:highlight>
                  <a:srgbClr val="FFFF00"/>
                </a:highlight>
                <a:latin typeface="Menlo" panose="020B0609030804020204" pitchFamily="49" charset="0"/>
              </a:rPr>
              <a:t>class</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err="1">
                <a:solidFill>
                  <a:srgbClr val="448C27"/>
                </a:solidFill>
                <a:highlight>
                  <a:srgbClr val="FFFF00"/>
                </a:highlight>
                <a:latin typeface="Menlo" panose="020B0609030804020204" pitchFamily="49" charset="0"/>
              </a:rPr>
              <a:t>btn</a:t>
            </a:r>
            <a:r>
              <a:rPr lang="en-MY" sz="900" dirty="0">
                <a:solidFill>
                  <a:srgbClr val="448C27"/>
                </a:solidFill>
                <a:highlight>
                  <a:srgbClr val="FFFF00"/>
                </a:highlight>
                <a:latin typeface="Menlo" panose="020B0609030804020204" pitchFamily="49" charset="0"/>
              </a:rPr>
              <a:t> </a:t>
            </a:r>
            <a:r>
              <a:rPr lang="en-MY" sz="900" dirty="0" err="1">
                <a:solidFill>
                  <a:srgbClr val="448C27"/>
                </a:solidFill>
                <a:highlight>
                  <a:srgbClr val="FFFF00"/>
                </a:highlight>
                <a:latin typeface="Menlo" panose="020B0609030804020204" pitchFamily="49" charset="0"/>
              </a:rPr>
              <a:t>btn</a:t>
            </a:r>
            <a:r>
              <a:rPr lang="en-MY" sz="900" dirty="0">
                <a:solidFill>
                  <a:srgbClr val="448C27"/>
                </a:solidFill>
                <a:highlight>
                  <a:srgbClr val="FFFF00"/>
                </a:highlight>
                <a:latin typeface="Menlo" panose="020B0609030804020204" pitchFamily="49" charset="0"/>
              </a:rPr>
              <a:t>-info </a:t>
            </a:r>
            <a:r>
              <a:rPr lang="en-MY" sz="900" dirty="0" err="1">
                <a:solidFill>
                  <a:srgbClr val="448C27"/>
                </a:solidFill>
                <a:highlight>
                  <a:srgbClr val="FFFF00"/>
                </a:highlight>
                <a:latin typeface="Menlo" panose="020B0609030804020204" pitchFamily="49" charset="0"/>
              </a:rPr>
              <a:t>btn-xs</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&gt;</a:t>
            </a:r>
            <a:r>
              <a:rPr lang="en-MY" sz="900" dirty="0">
                <a:solidFill>
                  <a:srgbClr val="333333"/>
                </a:solidFill>
                <a:highlight>
                  <a:srgbClr val="FFFF00"/>
                </a:highlight>
                <a:latin typeface="Menlo" panose="020B0609030804020204" pitchFamily="49" charset="0"/>
              </a:rPr>
              <a:t>Edit</a:t>
            </a: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a</a:t>
            </a:r>
            <a:r>
              <a:rPr lang="en-MY" sz="900" dirty="0">
                <a:solidFill>
                  <a:srgbClr val="91B3E0"/>
                </a:solidFill>
                <a:highlight>
                  <a:srgbClr val="FFFF00"/>
                </a:highlight>
                <a:latin typeface="Menlo" panose="020B0609030804020204" pitchFamily="49" charset="0"/>
              </a:rPr>
              <a:t>&gt;</a:t>
            </a:r>
            <a:endParaRPr lang="en-MY" sz="900" dirty="0">
              <a:solidFill>
                <a:srgbClr val="333333"/>
              </a:solidFill>
              <a:highlight>
                <a:srgbClr val="FFFF00"/>
              </a:highlight>
              <a:latin typeface="Menlo" panose="020B0609030804020204" pitchFamily="49" charset="0"/>
            </a:endParaRPr>
          </a:p>
          <a:p>
            <a:pPr marL="685783" lvl="4"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button</a:t>
            </a:r>
            <a:r>
              <a:rPr lang="en-MY" sz="900" dirty="0">
                <a:solidFill>
                  <a:srgbClr val="91B3E0"/>
                </a:solidFill>
                <a:highlight>
                  <a:srgbClr val="FFFF00"/>
                </a:highlight>
                <a:latin typeface="Menlo" panose="020B0609030804020204" pitchFamily="49" charset="0"/>
              </a:rPr>
              <a:t> </a:t>
            </a:r>
            <a:r>
              <a:rPr lang="en-MY" sz="900" i="1" dirty="0">
                <a:solidFill>
                  <a:srgbClr val="8190A0"/>
                </a:solidFill>
                <a:highlight>
                  <a:srgbClr val="FFFF00"/>
                </a:highlight>
                <a:latin typeface="Menlo" panose="020B0609030804020204" pitchFamily="49" charset="0"/>
              </a:rPr>
              <a:t>type</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a:solidFill>
                  <a:srgbClr val="448C27"/>
                </a:solidFill>
                <a:highlight>
                  <a:srgbClr val="FFFF00"/>
                </a:highlight>
                <a:latin typeface="Menlo" panose="020B0609030804020204" pitchFamily="49" charset="0"/>
              </a:rPr>
              <a:t>submit</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 </a:t>
            </a:r>
            <a:r>
              <a:rPr lang="en-MY" sz="900" i="1" dirty="0">
                <a:solidFill>
                  <a:srgbClr val="8190A0"/>
                </a:solidFill>
                <a:highlight>
                  <a:srgbClr val="FFFF00"/>
                </a:highlight>
                <a:latin typeface="Menlo" panose="020B0609030804020204" pitchFamily="49" charset="0"/>
              </a:rPr>
              <a:t>class</a:t>
            </a:r>
            <a:r>
              <a:rPr lang="en-MY" sz="900" dirty="0">
                <a:solidFill>
                  <a:srgbClr val="91B3E0"/>
                </a:solidFill>
                <a:highlight>
                  <a:srgbClr val="FFFF00"/>
                </a:highlight>
                <a:latin typeface="Menlo" panose="020B0609030804020204" pitchFamily="49" charset="0"/>
              </a:rPr>
              <a:t>=</a:t>
            </a:r>
            <a:r>
              <a:rPr lang="en-MY" sz="900" dirty="0">
                <a:solidFill>
                  <a:srgbClr val="777777"/>
                </a:solidFill>
                <a:highlight>
                  <a:srgbClr val="FFFF00"/>
                </a:highlight>
                <a:latin typeface="Menlo" panose="020B0609030804020204" pitchFamily="49" charset="0"/>
              </a:rPr>
              <a:t>"</a:t>
            </a:r>
            <a:r>
              <a:rPr lang="en-MY" sz="900" dirty="0" err="1">
                <a:solidFill>
                  <a:srgbClr val="448C27"/>
                </a:solidFill>
                <a:highlight>
                  <a:srgbClr val="FFFF00"/>
                </a:highlight>
                <a:latin typeface="Menlo" panose="020B0609030804020204" pitchFamily="49" charset="0"/>
              </a:rPr>
              <a:t>btn</a:t>
            </a:r>
            <a:r>
              <a:rPr lang="en-MY" sz="900" dirty="0">
                <a:solidFill>
                  <a:srgbClr val="448C27"/>
                </a:solidFill>
                <a:highlight>
                  <a:srgbClr val="FFFF00"/>
                </a:highlight>
                <a:latin typeface="Menlo" panose="020B0609030804020204" pitchFamily="49" charset="0"/>
              </a:rPr>
              <a:t> </a:t>
            </a:r>
            <a:r>
              <a:rPr lang="en-MY" sz="900" dirty="0" err="1">
                <a:solidFill>
                  <a:srgbClr val="448C27"/>
                </a:solidFill>
                <a:highlight>
                  <a:srgbClr val="FFFF00"/>
                </a:highlight>
                <a:latin typeface="Menlo" panose="020B0609030804020204" pitchFamily="49" charset="0"/>
              </a:rPr>
              <a:t>btn</a:t>
            </a:r>
            <a:r>
              <a:rPr lang="en-MY" sz="900" dirty="0">
                <a:solidFill>
                  <a:srgbClr val="448C27"/>
                </a:solidFill>
                <a:highlight>
                  <a:srgbClr val="FFFF00"/>
                </a:highlight>
                <a:latin typeface="Menlo" panose="020B0609030804020204" pitchFamily="49" charset="0"/>
              </a:rPr>
              <a:t>-danger </a:t>
            </a:r>
            <a:r>
              <a:rPr lang="en-MY" sz="900" dirty="0" err="1">
                <a:solidFill>
                  <a:srgbClr val="448C27"/>
                </a:solidFill>
                <a:highlight>
                  <a:srgbClr val="FFFF00"/>
                </a:highlight>
                <a:latin typeface="Menlo" panose="020B0609030804020204" pitchFamily="49" charset="0"/>
              </a:rPr>
              <a:t>btn-xs</a:t>
            </a:r>
            <a:r>
              <a:rPr lang="en-MY" sz="900" dirty="0">
                <a:solidFill>
                  <a:srgbClr val="777777"/>
                </a:solidFill>
                <a:highlight>
                  <a:srgbClr val="FFFF00"/>
                </a:highlight>
                <a:latin typeface="Menlo" panose="020B0609030804020204" pitchFamily="49" charset="0"/>
              </a:rPr>
              <a:t>"</a:t>
            </a:r>
            <a:r>
              <a:rPr lang="en-MY" sz="900" dirty="0">
                <a:solidFill>
                  <a:srgbClr val="91B3E0"/>
                </a:solidFill>
                <a:highlight>
                  <a:srgbClr val="FFFF00"/>
                </a:highlight>
                <a:latin typeface="Menlo" panose="020B0609030804020204" pitchFamily="49" charset="0"/>
              </a:rPr>
              <a:t>&gt;</a:t>
            </a:r>
            <a:r>
              <a:rPr lang="en-MY" sz="900" dirty="0">
                <a:solidFill>
                  <a:srgbClr val="333333"/>
                </a:solidFill>
                <a:highlight>
                  <a:srgbClr val="FFFF00"/>
                </a:highlight>
                <a:latin typeface="Menlo" panose="020B0609030804020204" pitchFamily="49" charset="0"/>
              </a:rPr>
              <a:t>Delete</a:t>
            </a: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button</a:t>
            </a:r>
            <a:r>
              <a:rPr lang="en-MY" sz="900" dirty="0">
                <a:solidFill>
                  <a:srgbClr val="91B3E0"/>
                </a:solidFill>
                <a:highlight>
                  <a:srgbClr val="FFFF00"/>
                </a:highlight>
                <a:latin typeface="Menlo" panose="020B0609030804020204" pitchFamily="49" charset="0"/>
              </a:rPr>
              <a:t>&gt;</a:t>
            </a:r>
            <a:endParaRPr lang="en-MY" sz="900" dirty="0">
              <a:solidFill>
                <a:srgbClr val="333333"/>
              </a:solidFill>
              <a:highlight>
                <a:srgbClr val="FFFF00"/>
              </a:highlight>
              <a:latin typeface="Menlo" panose="020B0609030804020204" pitchFamily="49" charset="0"/>
            </a:endParaRPr>
          </a:p>
          <a:p>
            <a:pPr marL="502907" lvl="3"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form</a:t>
            </a:r>
            <a:r>
              <a:rPr lang="en-MY" sz="900" dirty="0">
                <a:solidFill>
                  <a:srgbClr val="91B3E0"/>
                </a:solidFill>
                <a:highlight>
                  <a:srgbClr val="FFFF00"/>
                </a:highlight>
                <a:latin typeface="Menlo" panose="020B0609030804020204" pitchFamily="49" charset="0"/>
              </a:rPr>
              <a:t>&gt;</a:t>
            </a:r>
            <a:endParaRPr lang="en-MY" sz="900" dirty="0">
              <a:solidFill>
                <a:srgbClr val="333333"/>
              </a:solidFill>
              <a:highlight>
                <a:srgbClr val="FFFF00"/>
              </a:highlight>
              <a:latin typeface="Menlo" panose="020B0609030804020204" pitchFamily="49" charset="0"/>
            </a:endParaRPr>
          </a:p>
          <a:p>
            <a:pPr marL="356607" lvl="2" indent="0">
              <a:lnSpc>
                <a:spcPct val="100000"/>
              </a:lnSpc>
              <a:spcBef>
                <a:spcPts val="0"/>
              </a:spcBef>
              <a:buNone/>
            </a:pPr>
            <a:r>
              <a:rPr lang="en-MY" sz="900" dirty="0">
                <a:solidFill>
                  <a:srgbClr val="91B3E0"/>
                </a:solidFill>
                <a:highlight>
                  <a:srgbClr val="FFFF00"/>
                </a:highlight>
                <a:latin typeface="Menlo" panose="020B0609030804020204" pitchFamily="49" charset="0"/>
              </a:rPr>
              <a:t>&lt;/</a:t>
            </a:r>
            <a:r>
              <a:rPr lang="en-MY" sz="900" dirty="0">
                <a:solidFill>
                  <a:srgbClr val="4B83CD"/>
                </a:solidFill>
                <a:highlight>
                  <a:srgbClr val="FFFF00"/>
                </a:highlight>
                <a:latin typeface="Menlo" panose="020B0609030804020204" pitchFamily="49" charset="0"/>
              </a:rPr>
              <a:t>td</a:t>
            </a:r>
            <a:r>
              <a:rPr lang="en-MY" sz="900" dirty="0">
                <a:solidFill>
                  <a:srgbClr val="91B3E0"/>
                </a:solidFill>
                <a:highlight>
                  <a:srgbClr val="FFFF00"/>
                </a:highlight>
                <a:latin typeface="Menlo" panose="020B0609030804020204" pitchFamily="49" charset="0"/>
              </a:rPr>
              <a:t>&gt;</a:t>
            </a:r>
            <a:endParaRPr lang="en-MY" sz="900" dirty="0">
              <a:solidFill>
                <a:srgbClr val="333333"/>
              </a:solidFill>
              <a:highlight>
                <a:srgbClr val="FFFF00"/>
              </a:highlight>
              <a:latin typeface="Menlo" panose="020B0609030804020204" pitchFamily="49" charset="0"/>
            </a:endParaRPr>
          </a:p>
          <a:p>
            <a:pPr marL="173731" lvl="1"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tr</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173731" lvl="1" indent="0">
              <a:lnSpc>
                <a:spcPct val="100000"/>
              </a:lnSpc>
              <a:spcBef>
                <a:spcPts val="0"/>
              </a:spcBef>
              <a:buNone/>
            </a:pPr>
            <a:r>
              <a:rPr lang="en-MY" sz="900" dirty="0">
                <a:solidFill>
                  <a:srgbClr val="333333"/>
                </a:solidFill>
                <a:latin typeface="Menlo" panose="020B0609030804020204" pitchFamily="49" charset="0"/>
              </a:rPr>
              <a:t>@</a:t>
            </a:r>
            <a:r>
              <a:rPr lang="en-MY" sz="900" dirty="0" err="1">
                <a:solidFill>
                  <a:srgbClr val="333333"/>
                </a:solidFill>
                <a:latin typeface="Menlo" panose="020B0609030804020204" pitchFamily="49" charset="0"/>
              </a:rPr>
              <a:t>endforeach</a:t>
            </a:r>
            <a:endParaRPr lang="en-MY" sz="900" dirty="0">
              <a:solidFill>
                <a:srgbClr val="333333"/>
              </a:solidFill>
              <a:latin typeface="Menlo" panose="020B0609030804020204" pitchFamily="49" charset="0"/>
            </a:endParaRPr>
          </a:p>
          <a:p>
            <a:pPr marL="0" indent="0">
              <a:lnSpc>
                <a:spcPct val="100000"/>
              </a:lnSpc>
              <a:spcBef>
                <a:spcPts val="0"/>
              </a:spcBef>
              <a:buNone/>
            </a:pPr>
            <a:r>
              <a:rPr lang="en-MY" sz="900" dirty="0">
                <a:solidFill>
                  <a:srgbClr val="91B3E0"/>
                </a:solidFill>
                <a:latin typeface="Menlo" panose="020B0609030804020204" pitchFamily="49" charset="0"/>
              </a:rPr>
              <a:t>&lt;/</a:t>
            </a:r>
            <a:r>
              <a:rPr lang="en-MY" sz="900" dirty="0" err="1">
                <a:solidFill>
                  <a:srgbClr val="4B83CD"/>
                </a:solidFill>
                <a:latin typeface="Menlo" panose="020B0609030804020204" pitchFamily="49" charset="0"/>
              </a:rPr>
              <a:t>tbody</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a:p>
            <a:pPr marL="0" indent="0">
              <a:lnSpc>
                <a:spcPct val="100000"/>
              </a:lnSpc>
              <a:spcBef>
                <a:spcPts val="0"/>
              </a:spcBef>
              <a:buNone/>
            </a:pPr>
            <a:r>
              <a:rPr lang="en-MY" sz="900" dirty="0">
                <a:solidFill>
                  <a:srgbClr val="91B3E0"/>
                </a:solidFill>
                <a:latin typeface="Menlo" panose="020B0609030804020204" pitchFamily="49" charset="0"/>
              </a:rPr>
              <a:t>&lt;/</a:t>
            </a:r>
            <a:r>
              <a:rPr lang="en-MY" sz="900" dirty="0">
                <a:solidFill>
                  <a:srgbClr val="4B83CD"/>
                </a:solidFill>
                <a:latin typeface="Menlo" panose="020B0609030804020204" pitchFamily="49" charset="0"/>
              </a:rPr>
              <a:t>table</a:t>
            </a:r>
            <a:r>
              <a:rPr lang="en-MY" sz="900" dirty="0">
                <a:solidFill>
                  <a:srgbClr val="91B3E0"/>
                </a:solidFill>
                <a:latin typeface="Menlo" panose="020B0609030804020204" pitchFamily="49" charset="0"/>
              </a:rPr>
              <a:t>&gt;</a:t>
            </a:r>
            <a:endParaRPr lang="en-MY" sz="900" dirty="0">
              <a:solidFill>
                <a:srgbClr val="333333"/>
              </a:solidFill>
              <a:latin typeface="Menlo" panose="020B0609030804020204" pitchFamily="49" charset="0"/>
            </a:endParaRPr>
          </a:p>
        </p:txBody>
      </p:sp>
    </p:spTree>
    <p:extLst>
      <p:ext uri="{BB962C8B-B14F-4D97-AF65-F5344CB8AC3E}">
        <p14:creationId xmlns:p14="http://schemas.microsoft.com/office/powerpoint/2010/main" val="142272933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INVENTORY LIST - ACTION BUTTON</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4884" y="981554"/>
            <a:ext cx="4856604" cy="3418513"/>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441545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CRUD</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457189" indent="-457189">
              <a:buClr>
                <a:srgbClr val="C00000"/>
              </a:buClr>
              <a:buFont typeface="+mj-lt"/>
              <a:buAutoNum type="arabicPeriod"/>
            </a:pPr>
            <a:r>
              <a:rPr lang="en-US" sz="3600" dirty="0">
                <a:solidFill>
                  <a:srgbClr val="C00000"/>
                </a:solidFill>
              </a:rPr>
              <a:t>CREATE</a:t>
            </a:r>
          </a:p>
          <a:p>
            <a:pPr marL="457189" indent="-457189">
              <a:buClr>
                <a:schemeClr val="tx1"/>
              </a:buClr>
              <a:buFont typeface="+mj-lt"/>
              <a:buAutoNum type="arabicPeriod"/>
            </a:pPr>
            <a:r>
              <a:rPr lang="en-US" sz="3600" dirty="0">
                <a:solidFill>
                  <a:srgbClr val="FFFFFF"/>
                </a:solidFill>
              </a:rPr>
              <a:t>READ</a:t>
            </a:r>
          </a:p>
          <a:p>
            <a:pPr marL="457189" indent="-457189">
              <a:buClr>
                <a:schemeClr val="tx1"/>
              </a:buClr>
              <a:buFont typeface="+mj-lt"/>
              <a:buAutoNum type="arabicPeriod"/>
            </a:pPr>
            <a:r>
              <a:rPr lang="en-US" sz="3600" dirty="0">
                <a:solidFill>
                  <a:srgbClr val="FFFFFF"/>
                </a:solidFill>
              </a:rPr>
              <a:t>UPDATE</a:t>
            </a:r>
          </a:p>
          <a:p>
            <a:pPr marL="457189" indent="-457189">
              <a:buClr>
                <a:schemeClr val="tx1"/>
              </a:buClr>
              <a:buFont typeface="+mj-lt"/>
              <a:buAutoNum type="arabicPeriod"/>
            </a:pPr>
            <a:r>
              <a:rPr lang="en-US" sz="3600" dirty="0">
                <a:solidFill>
                  <a:srgbClr val="FFFFFF"/>
                </a:solidFill>
              </a:rPr>
              <a:t>DELETE</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1900818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sz="4800" dirty="0">
                <a:solidFill>
                  <a:schemeClr val="bg1"/>
                </a:solidFill>
              </a:rPr>
              <a:t>Laravel VIEW - CREATE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dirty="0"/>
              <a:t>Edit file </a:t>
            </a:r>
            <a:r>
              <a:rPr lang="en-MY" sz="4000" dirty="0">
                <a:highlight>
                  <a:srgbClr val="800000"/>
                </a:highlight>
              </a:rPr>
              <a:t>inventory/</a:t>
            </a:r>
            <a:r>
              <a:rPr lang="en-MY" sz="4000" dirty="0" err="1">
                <a:highlight>
                  <a:srgbClr val="800000"/>
                </a:highlight>
              </a:rPr>
              <a:t>create.blade</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Tree>
    <p:extLst>
      <p:ext uri="{BB962C8B-B14F-4D97-AF65-F5344CB8AC3E}">
        <p14:creationId xmlns:p14="http://schemas.microsoft.com/office/powerpoint/2010/main" val="175235655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form </a:t>
            </a:r>
            <a:r>
              <a:rPr lang="en-MY" sz="1200" i="1" dirty="0">
                <a:solidFill>
                  <a:srgbClr val="8190A0"/>
                </a:solidFill>
                <a:highlight>
                  <a:srgbClr val="FFFF00"/>
                </a:highlight>
                <a:latin typeface="Menlo" panose="020B0609030804020204" pitchFamily="49" charset="0"/>
              </a:rPr>
              <a:t>action</a:t>
            </a:r>
            <a:r>
              <a:rPr lang="en-MY" sz="1200" dirty="0">
                <a:solidFill>
                  <a:srgbClr val="91B3E0"/>
                </a:solidFill>
                <a:highlight>
                  <a:srgbClr val="FFFF00"/>
                </a:highlight>
                <a:latin typeface="Menlo" panose="020B0609030804020204" pitchFamily="49" charset="0"/>
              </a:rPr>
              <a:t>=</a:t>
            </a:r>
            <a:r>
              <a:rPr lang="en-MY" sz="1200" dirty="0">
                <a:solidFill>
                  <a:srgbClr val="777777"/>
                </a:solidFill>
                <a:highlight>
                  <a:srgbClr val="FFFF00"/>
                </a:highlight>
                <a:latin typeface="Menlo" panose="020B0609030804020204" pitchFamily="49" charset="0"/>
              </a:rPr>
              <a:t>"</a:t>
            </a:r>
            <a:r>
              <a:rPr lang="en-MY" sz="1200" dirty="0">
                <a:solidFill>
                  <a:srgbClr val="448C27"/>
                </a:solidFill>
                <a:highlight>
                  <a:srgbClr val="FFFF00"/>
                </a:highlight>
                <a:latin typeface="Menlo" panose="020B0609030804020204" pitchFamily="49" charset="0"/>
              </a:rPr>
              <a:t>{{ </a:t>
            </a:r>
            <a:r>
              <a:rPr lang="en-MY" sz="1200" dirty="0" err="1">
                <a:solidFill>
                  <a:srgbClr val="448C27"/>
                </a:solidFill>
                <a:highlight>
                  <a:srgbClr val="FFFF00"/>
                </a:highlight>
                <a:latin typeface="Menlo" panose="020B0609030804020204" pitchFamily="49" charset="0"/>
              </a:rPr>
              <a:t>url</a:t>
            </a:r>
            <a:r>
              <a:rPr lang="en-MY" sz="1200" dirty="0">
                <a:solidFill>
                  <a:srgbClr val="448C27"/>
                </a:solidFill>
                <a:highlight>
                  <a:srgbClr val="FFFF00"/>
                </a:highlight>
                <a:latin typeface="Menlo" panose="020B0609030804020204" pitchFamily="49" charset="0"/>
              </a:rPr>
              <a:t>('inventory') }}</a:t>
            </a:r>
            <a:r>
              <a:rPr lang="en-MY" sz="1200" dirty="0">
                <a:solidFill>
                  <a:srgbClr val="777777"/>
                </a:solidFill>
                <a:highlight>
                  <a:srgbClr val="FFFF00"/>
                </a:highlight>
                <a:latin typeface="Menlo" panose="020B0609030804020204" pitchFamily="49" charset="0"/>
              </a:rPr>
              <a:t>"</a:t>
            </a:r>
            <a:r>
              <a:rPr lang="en-MY" sz="1200" dirty="0">
                <a:solidFill>
                  <a:srgbClr val="91B3E0"/>
                </a:solidFill>
                <a:highlight>
                  <a:srgbClr val="FFFF00"/>
                </a:highlight>
                <a:latin typeface="Menlo" panose="020B0609030804020204" pitchFamily="49" charset="0"/>
              </a:rPr>
              <a:t> </a:t>
            </a:r>
            <a:r>
              <a:rPr lang="en-MY" sz="1200" i="1" dirty="0">
                <a:solidFill>
                  <a:srgbClr val="8190A0"/>
                </a:solidFill>
                <a:highlight>
                  <a:srgbClr val="FFFF00"/>
                </a:highlight>
                <a:latin typeface="Menlo" panose="020B0609030804020204" pitchFamily="49" charset="0"/>
              </a:rPr>
              <a:t>method</a:t>
            </a:r>
            <a:r>
              <a:rPr lang="en-MY" sz="1200" dirty="0">
                <a:solidFill>
                  <a:srgbClr val="91B3E0"/>
                </a:solidFill>
                <a:highlight>
                  <a:srgbClr val="FFFF00"/>
                </a:highlight>
                <a:latin typeface="Menlo" panose="020B0609030804020204" pitchFamily="49" charset="0"/>
              </a:rPr>
              <a:t>=</a:t>
            </a:r>
            <a:r>
              <a:rPr lang="en-MY" sz="1200" dirty="0">
                <a:solidFill>
                  <a:srgbClr val="777777"/>
                </a:solidFill>
                <a:highlight>
                  <a:srgbClr val="FFFF00"/>
                </a:highlight>
                <a:latin typeface="Menlo" panose="020B0609030804020204" pitchFamily="49" charset="0"/>
              </a:rPr>
              <a:t>"</a:t>
            </a:r>
            <a:r>
              <a:rPr lang="en-MY" sz="1200" dirty="0">
                <a:solidFill>
                  <a:srgbClr val="448C27"/>
                </a:solidFill>
                <a:highlight>
                  <a:srgbClr val="FFFF00"/>
                </a:highlight>
                <a:latin typeface="Menlo" panose="020B0609030804020204" pitchFamily="49" charset="0"/>
              </a:rPr>
              <a:t>post</a:t>
            </a:r>
            <a:r>
              <a:rPr lang="en-MY" sz="1200" dirty="0">
                <a:solidFill>
                  <a:srgbClr val="777777"/>
                </a:solidFill>
                <a:highlight>
                  <a:srgbClr val="FFFF00"/>
                </a:highlight>
                <a:latin typeface="Menlo" panose="020B0609030804020204" pitchFamily="49" charset="0"/>
              </a:rPr>
              <a:t>"</a:t>
            </a:r>
            <a:r>
              <a:rPr lang="en-MY" sz="1200" dirty="0">
                <a:solidFill>
                  <a:srgbClr val="91B3E0"/>
                </a:solidFill>
                <a:latin typeface="Menlo" panose="020B0609030804020204" pitchFamily="49" charset="0"/>
              </a:rPr>
              <a:t>&gt;</a:t>
            </a:r>
          </a:p>
          <a:p>
            <a:pPr marL="128012" lvl="1" indent="0">
              <a:lnSpc>
                <a:spcPct val="100000"/>
              </a:lnSpc>
              <a:spcBef>
                <a:spcPts val="0"/>
              </a:spcBef>
              <a:buNone/>
            </a:pPr>
            <a:r>
              <a:rPr lang="en-MY" sz="1200" dirty="0">
                <a:solidFill>
                  <a:srgbClr val="333333"/>
                </a:solidFill>
                <a:highlight>
                  <a:srgbClr val="FFFF00"/>
                </a:highlight>
                <a:latin typeface="Menlo" panose="020B0609030804020204" pitchFamily="49" charset="0"/>
              </a:rPr>
              <a:t>@</a:t>
            </a:r>
            <a:r>
              <a:rPr lang="en-MY" sz="1200" dirty="0" err="1">
                <a:solidFill>
                  <a:srgbClr val="333333"/>
                </a:solidFill>
                <a:highlight>
                  <a:srgbClr val="FFFF00"/>
                </a:highlight>
                <a:latin typeface="Menlo" panose="020B0609030804020204" pitchFamily="49" charset="0"/>
              </a:rPr>
              <a:t>csrf</a:t>
            </a:r>
            <a:endParaRPr lang="en-MY" sz="1200" dirty="0">
              <a:solidFill>
                <a:srgbClr val="333333"/>
              </a:solidFill>
              <a:highlight>
                <a:srgbClr val="FFFF00"/>
              </a:highlight>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form-group</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Name</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input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type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text</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form-control</a:t>
            </a:r>
            <a:r>
              <a:rPr lang="en-MY" sz="1200" dirty="0">
                <a:solidFill>
                  <a:srgbClr val="777777"/>
                </a:solidFill>
                <a:latin typeface="Menlo" panose="020B0609030804020204" pitchFamily="49" charset="0"/>
              </a:rPr>
              <a:t>" </a:t>
            </a:r>
            <a:r>
              <a:rPr lang="en-MY" sz="1200" i="1" dirty="0">
                <a:solidFill>
                  <a:srgbClr val="8190A0"/>
                </a:solidFill>
                <a:latin typeface="Menlo" panose="020B0609030804020204" pitchFamily="49" charset="0"/>
              </a:rPr>
              <a:t>name</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name</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placeholder</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Enter name</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form-group</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Brand</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select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form-control</a:t>
            </a:r>
            <a:r>
              <a:rPr lang="en-MY" sz="1200" dirty="0">
                <a:solidFill>
                  <a:srgbClr val="777777"/>
                </a:solidFill>
                <a:latin typeface="Menlo" panose="020B0609030804020204" pitchFamily="49" charset="0"/>
              </a:rPr>
              <a:t>" </a:t>
            </a:r>
            <a:r>
              <a:rPr lang="en-MY" sz="1200" i="1" dirty="0">
                <a:solidFill>
                  <a:srgbClr val="8190A0"/>
                </a:solidFill>
                <a:latin typeface="Menlo" panose="020B0609030804020204" pitchFamily="49" charset="0"/>
              </a:rPr>
              <a:t>name</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brand</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457188" lvl="3"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option</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value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 Please Choose -</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option</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457188" lvl="3" indent="0">
              <a:lnSpc>
                <a:spcPct val="100000"/>
              </a:lnSpc>
              <a:spcBef>
                <a:spcPts val="0"/>
              </a:spcBef>
              <a:spcAft>
                <a:spcPts val="200"/>
              </a:spcAft>
              <a:buNone/>
            </a:pPr>
            <a:r>
              <a:rPr lang="en-MY" sz="1200" dirty="0">
                <a:solidFill>
                  <a:srgbClr val="333333"/>
                </a:solidFill>
                <a:latin typeface="Menlo" panose="020B0609030804020204" pitchFamily="49" charset="0"/>
              </a:rPr>
              <a:t>@foreach($brands as $brand)</a:t>
            </a:r>
          </a:p>
          <a:p>
            <a:pPr marL="457188" lvl="3"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option</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value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 $brand-&gt;id }}</a:t>
            </a:r>
            <a:r>
              <a:rPr lang="en-MY" sz="1200" dirty="0">
                <a:solidFill>
                  <a:srgbClr val="777777"/>
                </a:solidFill>
                <a:latin typeface="Menlo" panose="020B0609030804020204" pitchFamily="49" charset="0"/>
              </a:rPr>
              <a:t>"</a:t>
            </a:r>
            <a:r>
              <a:rPr lang="en-MY" sz="1200" dirty="0">
                <a:solidFill>
                  <a:srgbClr val="333333"/>
                </a:solidFill>
                <a:latin typeface="Menlo" panose="020B0609030804020204" pitchFamily="49" charset="0"/>
              </a:rPr>
              <a:t>&gt;{{ $brand-&gt;name }}</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 $brand-&gt;name }}</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option</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457188" lvl="3" indent="0">
              <a:lnSpc>
                <a:spcPct val="100000"/>
              </a:lnSpc>
              <a:spcBef>
                <a:spcPts val="0"/>
              </a:spcBef>
              <a:spcAft>
                <a:spcPts val="200"/>
              </a:spcAft>
              <a:buNone/>
            </a:pPr>
            <a:r>
              <a:rPr lang="en-MY" sz="1200" dirty="0">
                <a:solidFill>
                  <a:srgbClr val="333333"/>
                </a:solidFill>
                <a:latin typeface="Menlo" panose="020B0609030804020204" pitchFamily="49" charset="0"/>
              </a:rPr>
              <a:t>@</a:t>
            </a:r>
            <a:r>
              <a:rPr lang="en-MY" sz="1200" dirty="0" err="1">
                <a:solidFill>
                  <a:srgbClr val="333333"/>
                </a:solidFill>
                <a:latin typeface="Menlo" panose="020B0609030804020204" pitchFamily="49" charset="0"/>
              </a:rPr>
              <a:t>endforeach</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select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form-group</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Total</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input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type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text</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form-control</a:t>
            </a:r>
            <a:r>
              <a:rPr lang="en-MY" sz="1200" dirty="0">
                <a:solidFill>
                  <a:srgbClr val="777777"/>
                </a:solidFill>
                <a:latin typeface="Menlo" panose="020B0609030804020204" pitchFamily="49" charset="0"/>
              </a:rPr>
              <a:t>"</a:t>
            </a:r>
            <a:r>
              <a:rPr lang="en-MY" sz="1200" i="1" dirty="0">
                <a:solidFill>
                  <a:srgbClr val="8190A0"/>
                </a:solidFill>
                <a:latin typeface="Menlo" panose="020B0609030804020204" pitchFamily="49" charset="0"/>
              </a:rPr>
              <a:t> name</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total</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placeholder</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Enter total</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 </a:t>
            </a: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button</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type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submit</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err="1">
                <a:solidFill>
                  <a:srgbClr val="448C27"/>
                </a:solidFill>
                <a:latin typeface="Menlo" panose="020B0609030804020204" pitchFamily="49" charset="0"/>
              </a:rPr>
              <a:t>btn</a:t>
            </a:r>
            <a:r>
              <a:rPr lang="en-MY" sz="1200" dirty="0">
                <a:solidFill>
                  <a:srgbClr val="448C27"/>
                </a:solidFill>
                <a:latin typeface="Menlo" panose="020B0609030804020204" pitchFamily="49" charset="0"/>
              </a:rPr>
              <a:t> </a:t>
            </a:r>
            <a:r>
              <a:rPr lang="en-MY" sz="1200" dirty="0" err="1">
                <a:solidFill>
                  <a:srgbClr val="448C27"/>
                </a:solidFill>
                <a:latin typeface="Menlo" panose="020B0609030804020204" pitchFamily="49" charset="0"/>
              </a:rPr>
              <a:t>btn</a:t>
            </a:r>
            <a:r>
              <a:rPr lang="en-MY" sz="1200" dirty="0">
                <a:solidFill>
                  <a:srgbClr val="448C27"/>
                </a:solidFill>
                <a:latin typeface="Menlo" panose="020B0609030804020204" pitchFamily="49" charset="0"/>
              </a:rPr>
              <a:t>-primary</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Submit</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button</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0"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form</a:t>
            </a:r>
            <a:r>
              <a:rPr lang="en-MY" sz="1200" dirty="0">
                <a:solidFill>
                  <a:srgbClr val="91B3E0"/>
                </a:solidFill>
                <a:latin typeface="Menlo" panose="020B0609030804020204" pitchFamily="49" charset="0"/>
              </a:rPr>
              <a:t>&gt;</a:t>
            </a:r>
          </a:p>
          <a:p>
            <a:pPr marL="0" indent="0">
              <a:lnSpc>
                <a:spcPct val="100000"/>
              </a:lnSpc>
              <a:spcBef>
                <a:spcPts val="0"/>
              </a:spcBef>
              <a:buNone/>
            </a:pPr>
            <a:endParaRPr lang="en-MY" sz="1200" dirty="0">
              <a:solidFill>
                <a:srgbClr val="333333"/>
              </a:solidFill>
              <a:latin typeface="Menlo" panose="020B0609030804020204" pitchFamily="49" charset="0"/>
            </a:endParaRPr>
          </a:p>
        </p:txBody>
      </p:sp>
    </p:spTree>
    <p:extLst>
      <p:ext uri="{BB962C8B-B14F-4D97-AF65-F5344CB8AC3E}">
        <p14:creationId xmlns:p14="http://schemas.microsoft.com/office/powerpoint/2010/main" val="321975987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sz="4800" dirty="0">
                <a:solidFill>
                  <a:schemeClr val="bg1"/>
                </a:solidFill>
              </a:rPr>
              <a:t>Laravel CONTROLLER - STORE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dirty="0"/>
              <a:t>Edit file </a:t>
            </a:r>
            <a:r>
              <a:rPr lang="en-MY" sz="4000" dirty="0" err="1">
                <a:highlight>
                  <a:srgbClr val="800000"/>
                </a:highlight>
              </a:rPr>
              <a:t>InventoryController</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Tree>
    <p:extLst>
      <p:ext uri="{BB962C8B-B14F-4D97-AF65-F5344CB8AC3E}">
        <p14:creationId xmlns:p14="http://schemas.microsoft.com/office/powerpoint/2010/main" val="254260158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a:lnSpc>
                <a:spcPct val="100000"/>
              </a:lnSpc>
              <a:spcBef>
                <a:spcPts val="0"/>
              </a:spcBef>
            </a:pPr>
            <a:r>
              <a:rPr lang="en-MY" sz="1500" dirty="0">
                <a:solidFill>
                  <a:srgbClr val="4B83CD"/>
                </a:solidFill>
                <a:latin typeface="Menlo" panose="020B0609030804020204" pitchFamily="49" charset="0"/>
              </a:rPr>
              <a:t>public</a:t>
            </a:r>
            <a:r>
              <a:rPr lang="en-MY" sz="1500" dirty="0">
                <a:solidFill>
                  <a:srgbClr val="333333"/>
                </a:solidFill>
                <a:latin typeface="Menlo" panose="020B0609030804020204" pitchFamily="49" charset="0"/>
              </a:rPr>
              <a:t> </a:t>
            </a:r>
            <a:r>
              <a:rPr lang="en-MY" sz="1500" dirty="0">
                <a:solidFill>
                  <a:srgbClr val="7A3E9D"/>
                </a:solidFill>
                <a:latin typeface="Menlo" panose="020B0609030804020204" pitchFamily="49" charset="0"/>
              </a:rPr>
              <a:t>function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store</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dirty="0">
                <a:solidFill>
                  <a:srgbClr val="4B83CD"/>
                </a:solidFill>
                <a:latin typeface="Menlo" panose="020B0609030804020204" pitchFamily="49" charset="0"/>
              </a:rPr>
              <a:t>new</a:t>
            </a:r>
            <a:r>
              <a:rPr lang="en-MY" sz="1500" dirty="0">
                <a:solidFill>
                  <a:srgbClr val="333333"/>
                </a:solidFill>
                <a:latin typeface="Menlo" panose="020B0609030804020204" pitchFamily="49" charset="0"/>
              </a:rPr>
              <a:t> </a:t>
            </a:r>
            <a:r>
              <a:rPr lang="en-MY" sz="1500" b="1"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-&gt;</a:t>
            </a:r>
            <a:r>
              <a:rPr lang="en-MY" sz="1500" dirty="0">
                <a:solidFill>
                  <a:srgbClr val="7A3E9D"/>
                </a:solidFill>
                <a:latin typeface="Menlo" panose="020B0609030804020204" pitchFamily="49" charset="0"/>
              </a:rPr>
              <a:t>name</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777777"/>
                </a:solidFill>
                <a:latin typeface="Menlo" panose="020B0609030804020204" pitchFamily="49" charset="0"/>
              </a:rPr>
              <a:t>-&gt;</a:t>
            </a:r>
            <a:r>
              <a:rPr lang="en-MY" sz="1500" b="1" dirty="0">
                <a:solidFill>
                  <a:srgbClr val="AA3731"/>
                </a:solidFill>
                <a:latin typeface="Menlo" panose="020B0609030804020204" pitchFamily="49" charset="0"/>
              </a:rPr>
              <a:t>input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name</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-&gt;</a:t>
            </a:r>
            <a:r>
              <a:rPr lang="en-MY" sz="1500" dirty="0" err="1">
                <a:solidFill>
                  <a:srgbClr val="7A3E9D"/>
                </a:solidFill>
                <a:latin typeface="Menlo" panose="020B0609030804020204" pitchFamily="49" charset="0"/>
              </a:rPr>
              <a:t>brand_id</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777777"/>
                </a:solidFill>
                <a:latin typeface="Menlo" panose="020B0609030804020204" pitchFamily="49" charset="0"/>
              </a:rPr>
              <a:t>-&gt;</a:t>
            </a:r>
            <a:r>
              <a:rPr lang="en-MY" sz="1500" b="1" dirty="0">
                <a:solidFill>
                  <a:srgbClr val="AA3731"/>
                </a:solidFill>
                <a:latin typeface="Menlo" panose="020B0609030804020204" pitchFamily="49" charset="0"/>
              </a:rPr>
              <a:t>input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brand</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-&gt;</a:t>
            </a:r>
            <a:r>
              <a:rPr lang="en-MY" sz="1500" dirty="0">
                <a:solidFill>
                  <a:srgbClr val="7A3E9D"/>
                </a:solidFill>
                <a:latin typeface="Menlo" panose="020B0609030804020204" pitchFamily="49" charset="0"/>
              </a:rPr>
              <a:t>total</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777777"/>
                </a:solidFill>
                <a:latin typeface="Menlo" panose="020B0609030804020204" pitchFamily="49" charset="0"/>
              </a:rPr>
              <a:t>-&gt;</a:t>
            </a:r>
            <a:r>
              <a:rPr lang="en-MY" sz="1500" b="1" dirty="0">
                <a:solidFill>
                  <a:srgbClr val="AA3731"/>
                </a:solidFill>
                <a:latin typeface="Menlo" panose="020B0609030804020204" pitchFamily="49" charset="0"/>
              </a:rPr>
              <a:t>input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total</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-&gt;</a:t>
            </a:r>
            <a:r>
              <a:rPr lang="en-MY" sz="1500" b="1" dirty="0">
                <a:solidFill>
                  <a:srgbClr val="AA3731"/>
                </a:solidFill>
                <a:latin typeface="Menlo" panose="020B0609030804020204" pitchFamily="49" charset="0"/>
              </a:rPr>
              <a:t>save</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br>
              <a:rPr lang="en-MY" sz="1500" dirty="0">
                <a:solidFill>
                  <a:srgbClr val="333333"/>
                </a:solidFill>
                <a:latin typeface="Menlo" panose="020B0609030804020204" pitchFamily="49" charset="0"/>
              </a:rPr>
            </a:br>
            <a:r>
              <a:rPr lang="en-MY" sz="1500" dirty="0">
                <a:solidFill>
                  <a:srgbClr val="4B83CD"/>
                </a:solidFill>
                <a:latin typeface="Menlo" panose="020B0609030804020204" pitchFamily="49" charset="0"/>
              </a:rPr>
              <a:t>return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redirect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inventory</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333333"/>
              </a:solidFill>
              <a:latin typeface="Menlo" panose="020B0609030804020204" pitchFamily="49" charset="0"/>
            </a:endParaRPr>
          </a:p>
        </p:txBody>
      </p:sp>
    </p:spTree>
    <p:extLst>
      <p:ext uri="{BB962C8B-B14F-4D97-AF65-F5344CB8AC3E}">
        <p14:creationId xmlns:p14="http://schemas.microsoft.com/office/powerpoint/2010/main" val="320348985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CRUD</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457189" indent="-457189">
              <a:buClr>
                <a:schemeClr val="accent5">
                  <a:lumMod val="75000"/>
                </a:schemeClr>
              </a:buClr>
              <a:buFont typeface="+mj-lt"/>
              <a:buAutoNum type="arabicPeriod"/>
            </a:pPr>
            <a:r>
              <a:rPr lang="en-US" sz="3600" dirty="0">
                <a:solidFill>
                  <a:schemeClr val="accent5">
                    <a:lumMod val="75000"/>
                  </a:schemeClr>
                </a:solidFill>
              </a:rPr>
              <a:t>CREATE ✓</a:t>
            </a:r>
          </a:p>
          <a:p>
            <a:pPr marL="457189" indent="-457189">
              <a:buClr>
                <a:srgbClr val="C00000"/>
              </a:buClr>
              <a:buFont typeface="+mj-lt"/>
              <a:buAutoNum type="arabicPeriod"/>
            </a:pPr>
            <a:r>
              <a:rPr lang="en-US" sz="3600" dirty="0">
                <a:solidFill>
                  <a:srgbClr val="C00000"/>
                </a:solidFill>
              </a:rPr>
              <a:t>READ</a:t>
            </a:r>
          </a:p>
          <a:p>
            <a:pPr marL="457189" indent="-457189">
              <a:buClr>
                <a:schemeClr val="tx1"/>
              </a:buClr>
              <a:buFont typeface="+mj-lt"/>
              <a:buAutoNum type="arabicPeriod"/>
            </a:pPr>
            <a:r>
              <a:rPr lang="en-US" sz="3600" dirty="0">
                <a:solidFill>
                  <a:srgbClr val="FFFFFF"/>
                </a:solidFill>
              </a:rPr>
              <a:t>UPDATE</a:t>
            </a:r>
          </a:p>
          <a:p>
            <a:pPr marL="457189" indent="-457189">
              <a:buClr>
                <a:schemeClr val="tx1"/>
              </a:buClr>
              <a:buFont typeface="+mj-lt"/>
              <a:buAutoNum type="arabicPeriod"/>
            </a:pPr>
            <a:r>
              <a:rPr lang="en-US" sz="3600" dirty="0">
                <a:solidFill>
                  <a:srgbClr val="FFFFFF"/>
                </a:solidFill>
              </a:rPr>
              <a:t>DELETE</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790449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sz="4800" dirty="0">
                <a:solidFill>
                  <a:schemeClr val="bg1"/>
                </a:solidFill>
              </a:rPr>
              <a:t>Laravel VIEW - SHOW</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dirty="0"/>
              <a:t>Create new file </a:t>
            </a:r>
            <a:r>
              <a:rPr lang="en-MY" sz="4000" dirty="0">
                <a:highlight>
                  <a:srgbClr val="800000"/>
                </a:highlight>
              </a:rPr>
              <a:t>inventory/</a:t>
            </a:r>
            <a:r>
              <a:rPr lang="en-MY" sz="4000" dirty="0" err="1">
                <a:highlight>
                  <a:srgbClr val="800000"/>
                </a:highlight>
              </a:rPr>
              <a:t>show.blade</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Tree>
    <p:extLst>
      <p:ext uri="{BB962C8B-B14F-4D97-AF65-F5344CB8AC3E}">
        <p14:creationId xmlns:p14="http://schemas.microsoft.com/office/powerpoint/2010/main" val="287261817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ARTISAN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MY" sz="3200"/>
              <a:t>The Laravel command line tool</a:t>
            </a:r>
            <a:endParaRPr lang="en-MY" sz="3200" dirty="0"/>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584775"/>
          </a:xfrm>
          <a:prstGeom prst="rect">
            <a:avLst/>
          </a:prstGeom>
          <a:solidFill>
            <a:schemeClr val="bg1"/>
          </a:solidFill>
        </p:spPr>
        <p:txBody>
          <a:bodyPr wrap="square" rtlCol="0">
            <a:spAutoFit/>
          </a:bodyPr>
          <a:lstStyle/>
          <a:p>
            <a:r>
              <a:rPr lang="en-MY" sz="3200"/>
              <a:t>php artisan</a:t>
            </a:r>
            <a:endParaRPr lang="en-US" sz="3200" dirty="0"/>
          </a:p>
        </p:txBody>
      </p:sp>
    </p:spTree>
    <p:extLst>
      <p:ext uri="{BB962C8B-B14F-4D97-AF65-F5344CB8AC3E}">
        <p14:creationId xmlns:p14="http://schemas.microsoft.com/office/powerpoint/2010/main" val="106644649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a:lnSpc>
                <a:spcPct val="100000"/>
              </a:lnSpc>
              <a:spcBef>
                <a:spcPts val="0"/>
              </a:spcBef>
            </a:pPr>
            <a:endParaRPr lang="en-MY" sz="1400" dirty="0">
              <a:solidFill>
                <a:srgbClr val="333333"/>
              </a:solidFill>
              <a:latin typeface="Menlo" panose="020B0609030804020204" pitchFamily="49" charset="0"/>
            </a:endParaRPr>
          </a:p>
          <a:p>
            <a:pPr>
              <a:lnSpc>
                <a:spcPct val="100000"/>
              </a:lnSpc>
              <a:spcBef>
                <a:spcPts val="0"/>
              </a:spcBef>
            </a:pPr>
            <a:r>
              <a:rPr lang="en-MY" sz="1400" dirty="0">
                <a:solidFill>
                  <a:srgbClr val="333333"/>
                </a:solidFill>
                <a:latin typeface="Menlo" panose="020B0609030804020204" pitchFamily="49" charset="0"/>
              </a:rPr>
              <a:t>@extends('</a:t>
            </a:r>
            <a:r>
              <a:rPr lang="en-MY" sz="1400" dirty="0" err="1">
                <a:solidFill>
                  <a:srgbClr val="333333"/>
                </a:solidFill>
                <a:latin typeface="Menlo" panose="020B0609030804020204" pitchFamily="49" charset="0"/>
              </a:rPr>
              <a:t>adminlte</a:t>
            </a:r>
            <a:r>
              <a:rPr lang="en-MY" sz="1400" dirty="0">
                <a:solidFill>
                  <a:srgbClr val="333333"/>
                </a:solidFill>
                <a:latin typeface="Menlo" panose="020B0609030804020204" pitchFamily="49" charset="0"/>
              </a:rPr>
              <a:t>::page')</a:t>
            </a:r>
          </a:p>
          <a:p>
            <a:pPr>
              <a:lnSpc>
                <a:spcPct val="100000"/>
              </a:lnSpc>
              <a:spcBef>
                <a:spcPts val="0"/>
              </a:spcBef>
            </a:pPr>
            <a:br>
              <a:rPr lang="en-MY" sz="1400" dirty="0">
                <a:solidFill>
                  <a:srgbClr val="333333"/>
                </a:solidFill>
                <a:latin typeface="Menlo" panose="020B0609030804020204" pitchFamily="49" charset="0"/>
              </a:rPr>
            </a:br>
            <a:r>
              <a:rPr lang="en-MY" sz="1400" dirty="0">
                <a:solidFill>
                  <a:srgbClr val="333333"/>
                </a:solidFill>
                <a:latin typeface="Menlo" panose="020B0609030804020204" pitchFamily="49" charset="0"/>
              </a:rPr>
              <a:t>@section('title', 'Show Inventory')</a:t>
            </a:r>
          </a:p>
          <a:p>
            <a:pPr>
              <a:lnSpc>
                <a:spcPct val="100000"/>
              </a:lnSpc>
              <a:spcBef>
                <a:spcPts val="0"/>
              </a:spcBef>
            </a:pPr>
            <a:br>
              <a:rPr lang="en-MY" sz="1400" dirty="0">
                <a:solidFill>
                  <a:srgbClr val="333333"/>
                </a:solidFill>
                <a:latin typeface="Menlo" panose="020B0609030804020204" pitchFamily="49" charset="0"/>
              </a:rPr>
            </a:br>
            <a:r>
              <a:rPr lang="en-MY" sz="1400" dirty="0">
                <a:solidFill>
                  <a:srgbClr val="333333"/>
                </a:solidFill>
                <a:latin typeface="Menlo" panose="020B0609030804020204" pitchFamily="49" charset="0"/>
              </a:rPr>
              <a:t>@section('</a:t>
            </a:r>
            <a:r>
              <a:rPr lang="en-MY" sz="1400" dirty="0" err="1">
                <a:solidFill>
                  <a:srgbClr val="333333"/>
                </a:solidFill>
                <a:latin typeface="Menlo" panose="020B0609030804020204" pitchFamily="49" charset="0"/>
              </a:rPr>
              <a:t>content_header</a:t>
            </a:r>
            <a:r>
              <a:rPr lang="en-MY" sz="1400" dirty="0">
                <a:solidFill>
                  <a:srgbClr val="333333"/>
                </a:solidFill>
                <a:latin typeface="Menlo" panose="020B0609030804020204" pitchFamily="49" charset="0"/>
              </a:rPr>
              <a:t>')</a:t>
            </a:r>
          </a:p>
          <a:p>
            <a:pPr>
              <a:lnSpc>
                <a:spcPct val="100000"/>
              </a:lnSpc>
              <a:spcBef>
                <a:spcPts val="0"/>
              </a:spcBef>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h1</a:t>
            </a:r>
            <a:r>
              <a:rPr lang="en-MY" sz="1400" dirty="0">
                <a:solidFill>
                  <a:srgbClr val="91B3E0"/>
                </a:solidFill>
                <a:latin typeface="Menlo" panose="020B0609030804020204" pitchFamily="49" charset="0"/>
              </a:rPr>
              <a:t>&gt;</a:t>
            </a:r>
            <a:r>
              <a:rPr lang="en-MY" sz="1400" dirty="0">
                <a:solidFill>
                  <a:srgbClr val="333333"/>
                </a:solidFill>
                <a:latin typeface="Menlo" panose="020B0609030804020204" pitchFamily="49" charset="0"/>
              </a:rPr>
              <a:t>Show Inventory</a:t>
            </a: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h1</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a:lnSpc>
                <a:spcPct val="100000"/>
              </a:lnSpc>
              <a:spcBef>
                <a:spcPts val="0"/>
              </a:spcBef>
            </a:pPr>
            <a:r>
              <a:rPr lang="en-MY" sz="1400" dirty="0">
                <a:solidFill>
                  <a:srgbClr val="333333"/>
                </a:solidFill>
                <a:latin typeface="Menlo" panose="020B0609030804020204" pitchFamily="49" charset="0"/>
              </a:rPr>
              <a:t>@stop</a:t>
            </a:r>
          </a:p>
          <a:p>
            <a:pPr>
              <a:lnSpc>
                <a:spcPct val="100000"/>
              </a:lnSpc>
              <a:spcBef>
                <a:spcPts val="0"/>
              </a:spcBef>
            </a:pPr>
            <a:r>
              <a:rPr lang="en-MY" sz="1400" dirty="0">
                <a:solidFill>
                  <a:srgbClr val="333333"/>
                </a:solidFill>
                <a:latin typeface="Menlo" panose="020B0609030804020204" pitchFamily="49" charset="0"/>
              </a:rPr>
              <a:t>@section('content')</a:t>
            </a:r>
          </a:p>
          <a:p>
            <a:pPr marL="128012" lvl="1" indent="0">
              <a:lnSpc>
                <a:spcPct val="100000"/>
              </a:lnSpc>
              <a:spcBef>
                <a:spcPts val="0"/>
              </a:spcBef>
              <a:spcAft>
                <a:spcPts val="200"/>
              </a:spcAft>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div</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Name:</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p</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 $inventory-&gt;name }}</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p</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div</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div</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Brand:</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p</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 $inventory-&gt;brand-&gt;name }}</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p</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div</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div</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Total:</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p</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 $inventory-&gt;total }}</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p</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div</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a:lnSpc>
                <a:spcPct val="100000"/>
              </a:lnSpc>
              <a:spcBef>
                <a:spcPts val="0"/>
              </a:spcBef>
            </a:pPr>
            <a:r>
              <a:rPr lang="en-MY" sz="1400" dirty="0">
                <a:solidFill>
                  <a:srgbClr val="333333"/>
                </a:solidFill>
                <a:latin typeface="Menlo" panose="020B0609030804020204" pitchFamily="49" charset="0"/>
              </a:rPr>
              <a:t>@stop</a:t>
            </a:r>
          </a:p>
          <a:p>
            <a:pPr>
              <a:lnSpc>
                <a:spcPct val="100000"/>
              </a:lnSpc>
              <a:spcBef>
                <a:spcPts val="0"/>
              </a:spcBef>
            </a:pPr>
            <a:endParaRPr lang="en-MY" sz="1400" dirty="0">
              <a:solidFill>
                <a:srgbClr val="333333"/>
              </a:solidFill>
              <a:latin typeface="Menlo" panose="020B0609030804020204" pitchFamily="49" charset="0"/>
            </a:endParaRPr>
          </a:p>
        </p:txBody>
      </p:sp>
    </p:spTree>
    <p:extLst>
      <p:ext uri="{BB962C8B-B14F-4D97-AF65-F5344CB8AC3E}">
        <p14:creationId xmlns:p14="http://schemas.microsoft.com/office/powerpoint/2010/main" val="199805617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sz="4800" dirty="0">
                <a:solidFill>
                  <a:schemeClr val="bg1"/>
                </a:solidFill>
              </a:rPr>
              <a:t>Laravel CONTROLLER - SHOW</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dirty="0"/>
              <a:t>Edit file </a:t>
            </a:r>
            <a:r>
              <a:rPr lang="en-MY" sz="4000" dirty="0" err="1">
                <a:highlight>
                  <a:srgbClr val="800000"/>
                </a:highlight>
              </a:rPr>
              <a:t>InventoryController</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Tree>
    <p:extLst>
      <p:ext uri="{BB962C8B-B14F-4D97-AF65-F5344CB8AC3E}">
        <p14:creationId xmlns:p14="http://schemas.microsoft.com/office/powerpoint/2010/main" val="133078927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a:lnSpc>
                <a:spcPct val="100000"/>
              </a:lnSpc>
              <a:spcBef>
                <a:spcPts val="0"/>
              </a:spcBef>
            </a:pPr>
            <a:r>
              <a:rPr lang="en-MY" sz="1500" dirty="0">
                <a:solidFill>
                  <a:srgbClr val="4B83CD"/>
                </a:solidFill>
                <a:latin typeface="Menlo" panose="020B0609030804020204" pitchFamily="49" charset="0"/>
              </a:rPr>
              <a:t>public</a:t>
            </a:r>
            <a:r>
              <a:rPr lang="en-MY" sz="1500" dirty="0">
                <a:solidFill>
                  <a:srgbClr val="333333"/>
                </a:solidFill>
                <a:latin typeface="Menlo" panose="020B0609030804020204" pitchFamily="49" charset="0"/>
              </a:rPr>
              <a:t> </a:t>
            </a:r>
            <a:r>
              <a:rPr lang="en-MY" sz="1500" dirty="0">
                <a:solidFill>
                  <a:srgbClr val="7A3E9D"/>
                </a:solidFill>
                <a:latin typeface="Menlo" panose="020B0609030804020204" pitchFamily="49" charset="0"/>
              </a:rPr>
              <a:t>function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show</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4B83CD"/>
                </a:solidFill>
                <a:latin typeface="Menlo" panose="020B0609030804020204" pitchFamily="49" charset="0"/>
              </a:rPr>
              <a:t>return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view</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inventory/show</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compact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inventory</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333333"/>
              </a:solidFill>
              <a:latin typeface="Menlo" panose="020B0609030804020204" pitchFamily="49" charset="0"/>
            </a:endParaRPr>
          </a:p>
        </p:txBody>
      </p:sp>
    </p:spTree>
    <p:extLst>
      <p:ext uri="{BB962C8B-B14F-4D97-AF65-F5344CB8AC3E}">
        <p14:creationId xmlns:p14="http://schemas.microsoft.com/office/powerpoint/2010/main" val="36112185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CRUD</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457189" indent="-457189">
              <a:buClr>
                <a:schemeClr val="accent5">
                  <a:lumMod val="75000"/>
                </a:schemeClr>
              </a:buClr>
              <a:buFont typeface="+mj-lt"/>
              <a:buAutoNum type="arabicPeriod"/>
            </a:pPr>
            <a:r>
              <a:rPr lang="en-US" sz="3600" dirty="0">
                <a:solidFill>
                  <a:schemeClr val="accent5">
                    <a:lumMod val="75000"/>
                  </a:schemeClr>
                </a:solidFill>
              </a:rPr>
              <a:t>CREATE ✓</a:t>
            </a:r>
          </a:p>
          <a:p>
            <a:pPr marL="457189" indent="-457189">
              <a:buClr>
                <a:schemeClr val="accent5">
                  <a:lumMod val="75000"/>
                </a:schemeClr>
              </a:buClr>
              <a:buFont typeface="+mj-lt"/>
              <a:buAutoNum type="arabicPeriod"/>
            </a:pPr>
            <a:r>
              <a:rPr lang="en-US" sz="3600" dirty="0">
                <a:solidFill>
                  <a:schemeClr val="accent5">
                    <a:lumMod val="75000"/>
                  </a:schemeClr>
                </a:solidFill>
              </a:rPr>
              <a:t>READ ✓</a:t>
            </a:r>
          </a:p>
          <a:p>
            <a:pPr marL="457189" indent="-457189">
              <a:buClr>
                <a:srgbClr val="C00000"/>
              </a:buClr>
              <a:buFont typeface="+mj-lt"/>
              <a:buAutoNum type="arabicPeriod"/>
            </a:pPr>
            <a:r>
              <a:rPr lang="en-US" sz="3600" dirty="0">
                <a:solidFill>
                  <a:srgbClr val="C00000"/>
                </a:solidFill>
              </a:rPr>
              <a:t>UPDATE</a:t>
            </a:r>
          </a:p>
          <a:p>
            <a:pPr marL="457189" indent="-457189">
              <a:buClr>
                <a:schemeClr val="tx1"/>
              </a:buClr>
              <a:buFont typeface="+mj-lt"/>
              <a:buAutoNum type="arabicPeriod"/>
            </a:pPr>
            <a:r>
              <a:rPr lang="en-US" sz="3600" dirty="0">
                <a:solidFill>
                  <a:srgbClr val="FFFFFF"/>
                </a:solidFill>
              </a:rPr>
              <a:t>DELETE</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404740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sz="4800" dirty="0">
                <a:solidFill>
                  <a:schemeClr val="bg1"/>
                </a:solidFill>
              </a:rPr>
              <a:t>Laravel VIEW - EDIT</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1206408"/>
            <a:ext cx="6121574" cy="1323439"/>
          </a:xfrm>
          <a:prstGeom prst="rect">
            <a:avLst/>
          </a:prstGeom>
          <a:noFill/>
        </p:spPr>
        <p:txBody>
          <a:bodyPr wrap="square" rtlCol="0">
            <a:spAutoFit/>
          </a:bodyPr>
          <a:lstStyle/>
          <a:p>
            <a:pPr algn="ctr"/>
            <a:r>
              <a:rPr lang="en-US" sz="4000" dirty="0"/>
              <a:t>Duplicate file </a:t>
            </a:r>
            <a:r>
              <a:rPr lang="en-MY" sz="4000" dirty="0">
                <a:highlight>
                  <a:srgbClr val="800000"/>
                </a:highlight>
              </a:rPr>
              <a:t>inventory/</a:t>
            </a:r>
            <a:r>
              <a:rPr lang="en-MY" sz="4000" dirty="0" err="1">
                <a:highlight>
                  <a:srgbClr val="800000"/>
                </a:highlight>
              </a:rPr>
              <a:t>create.blade</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
        <p:nvSpPr>
          <p:cNvPr id="8" name="TextBox 7">
            <a:extLst>
              <a:ext uri="{FF2B5EF4-FFF2-40B4-BE49-F238E27FC236}">
                <a16:creationId xmlns:a16="http://schemas.microsoft.com/office/drawing/2014/main" id="{D6B307FA-C8FB-E747-B101-59C2A4573A73}"/>
              </a:ext>
            </a:extLst>
          </p:cNvPr>
          <p:cNvSpPr txBox="1"/>
          <p:nvPr/>
        </p:nvSpPr>
        <p:spPr>
          <a:xfrm>
            <a:off x="4660490" y="3019541"/>
            <a:ext cx="6121574" cy="1323439"/>
          </a:xfrm>
          <a:prstGeom prst="rect">
            <a:avLst/>
          </a:prstGeom>
          <a:noFill/>
        </p:spPr>
        <p:txBody>
          <a:bodyPr wrap="square" rtlCol="0">
            <a:spAutoFit/>
          </a:bodyPr>
          <a:lstStyle/>
          <a:p>
            <a:pPr algn="ctr"/>
            <a:r>
              <a:rPr lang="en-US" sz="4000" dirty="0"/>
              <a:t>Rename the file to </a:t>
            </a:r>
            <a:r>
              <a:rPr lang="en-MY" sz="4000" dirty="0">
                <a:highlight>
                  <a:srgbClr val="800000"/>
                </a:highlight>
              </a:rPr>
              <a:t>inventory/</a:t>
            </a:r>
            <a:r>
              <a:rPr lang="en-MY" sz="4000" dirty="0" err="1">
                <a:highlight>
                  <a:srgbClr val="800000"/>
                </a:highlight>
              </a:rPr>
              <a:t>edit.blade</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Tree>
    <p:extLst>
      <p:ext uri="{BB962C8B-B14F-4D97-AF65-F5344CB8AC3E}">
        <p14:creationId xmlns:p14="http://schemas.microsoft.com/office/powerpoint/2010/main" val="207929126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a:lnSpc>
                <a:spcPct val="100000"/>
              </a:lnSpc>
              <a:spcBef>
                <a:spcPts val="0"/>
              </a:spcBef>
            </a:pPr>
            <a:endParaRPr lang="en-MY" sz="1400" dirty="0">
              <a:solidFill>
                <a:srgbClr val="333333"/>
              </a:solidFill>
              <a:latin typeface="Menlo" panose="020B0609030804020204" pitchFamily="49" charset="0"/>
            </a:endParaRPr>
          </a:p>
          <a:p>
            <a:pPr>
              <a:lnSpc>
                <a:spcPct val="100000"/>
              </a:lnSpc>
              <a:spcBef>
                <a:spcPts val="0"/>
              </a:spcBef>
            </a:pPr>
            <a:r>
              <a:rPr lang="en-MY" sz="1400" dirty="0">
                <a:solidFill>
                  <a:srgbClr val="333333"/>
                </a:solidFill>
                <a:latin typeface="Menlo" panose="020B0609030804020204" pitchFamily="49" charset="0"/>
              </a:rPr>
              <a:t>@extends('</a:t>
            </a:r>
            <a:r>
              <a:rPr lang="en-MY" sz="1400" dirty="0" err="1">
                <a:solidFill>
                  <a:srgbClr val="333333"/>
                </a:solidFill>
                <a:latin typeface="Menlo" panose="020B0609030804020204" pitchFamily="49" charset="0"/>
              </a:rPr>
              <a:t>adminlte</a:t>
            </a:r>
            <a:r>
              <a:rPr lang="en-MY" sz="1400" dirty="0">
                <a:solidFill>
                  <a:srgbClr val="333333"/>
                </a:solidFill>
                <a:latin typeface="Menlo" panose="020B0609030804020204" pitchFamily="49" charset="0"/>
              </a:rPr>
              <a:t>::page')</a:t>
            </a:r>
          </a:p>
          <a:p>
            <a:pPr>
              <a:lnSpc>
                <a:spcPct val="100000"/>
              </a:lnSpc>
              <a:spcBef>
                <a:spcPts val="0"/>
              </a:spcBef>
            </a:pPr>
            <a:br>
              <a:rPr lang="en-MY" sz="1400" dirty="0">
                <a:solidFill>
                  <a:srgbClr val="333333"/>
                </a:solidFill>
                <a:latin typeface="Menlo" panose="020B0609030804020204" pitchFamily="49" charset="0"/>
              </a:rPr>
            </a:br>
            <a:r>
              <a:rPr lang="en-MY" sz="1400" dirty="0">
                <a:solidFill>
                  <a:srgbClr val="333333"/>
                </a:solidFill>
                <a:latin typeface="Menlo" panose="020B0609030804020204" pitchFamily="49" charset="0"/>
              </a:rPr>
              <a:t>@section('title', '</a:t>
            </a:r>
            <a:r>
              <a:rPr lang="en-MY" sz="1400" dirty="0">
                <a:solidFill>
                  <a:srgbClr val="333333"/>
                </a:solidFill>
                <a:highlight>
                  <a:srgbClr val="FFFF00"/>
                </a:highlight>
                <a:latin typeface="Menlo" panose="020B0609030804020204" pitchFamily="49" charset="0"/>
              </a:rPr>
              <a:t>Edit Inventory</a:t>
            </a:r>
            <a:r>
              <a:rPr lang="en-MY" sz="1400" dirty="0">
                <a:solidFill>
                  <a:srgbClr val="333333"/>
                </a:solidFill>
                <a:latin typeface="Menlo" panose="020B0609030804020204" pitchFamily="49" charset="0"/>
              </a:rPr>
              <a:t>')</a:t>
            </a:r>
          </a:p>
          <a:p>
            <a:pPr>
              <a:lnSpc>
                <a:spcPct val="100000"/>
              </a:lnSpc>
              <a:spcBef>
                <a:spcPts val="0"/>
              </a:spcBef>
            </a:pPr>
            <a:br>
              <a:rPr lang="en-MY" sz="1400" dirty="0">
                <a:solidFill>
                  <a:srgbClr val="333333"/>
                </a:solidFill>
                <a:latin typeface="Menlo" panose="020B0609030804020204" pitchFamily="49" charset="0"/>
              </a:rPr>
            </a:br>
            <a:r>
              <a:rPr lang="en-MY" sz="1400" dirty="0">
                <a:solidFill>
                  <a:srgbClr val="333333"/>
                </a:solidFill>
                <a:latin typeface="Menlo" panose="020B0609030804020204" pitchFamily="49" charset="0"/>
              </a:rPr>
              <a:t>@section('</a:t>
            </a:r>
            <a:r>
              <a:rPr lang="en-MY" sz="1400" dirty="0" err="1">
                <a:solidFill>
                  <a:srgbClr val="333333"/>
                </a:solidFill>
                <a:latin typeface="Menlo" panose="020B0609030804020204" pitchFamily="49" charset="0"/>
              </a:rPr>
              <a:t>content_header</a:t>
            </a:r>
            <a:r>
              <a:rPr lang="en-MY" sz="1400" dirty="0">
                <a:solidFill>
                  <a:srgbClr val="333333"/>
                </a:solidFill>
                <a:latin typeface="Menlo" panose="020B0609030804020204" pitchFamily="49" charset="0"/>
              </a:rPr>
              <a:t>')</a:t>
            </a:r>
          </a:p>
          <a:p>
            <a:pPr>
              <a:lnSpc>
                <a:spcPct val="100000"/>
              </a:lnSpc>
              <a:spcBef>
                <a:spcPts val="0"/>
              </a:spcBef>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h1</a:t>
            </a:r>
            <a:r>
              <a:rPr lang="en-MY" sz="1400" dirty="0">
                <a:solidFill>
                  <a:srgbClr val="91B3E0"/>
                </a:solidFill>
                <a:latin typeface="Menlo" panose="020B0609030804020204" pitchFamily="49" charset="0"/>
              </a:rPr>
              <a:t>&gt;</a:t>
            </a:r>
            <a:r>
              <a:rPr lang="en-MY" sz="1400" dirty="0">
                <a:solidFill>
                  <a:srgbClr val="333333"/>
                </a:solidFill>
                <a:highlight>
                  <a:srgbClr val="FFFF00"/>
                </a:highlight>
                <a:latin typeface="Menlo" panose="020B0609030804020204" pitchFamily="49" charset="0"/>
              </a:rPr>
              <a:t>Edit Inventory</a:t>
            </a: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h1</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a:lnSpc>
                <a:spcPct val="100000"/>
              </a:lnSpc>
              <a:spcBef>
                <a:spcPts val="0"/>
              </a:spcBef>
            </a:pPr>
            <a:r>
              <a:rPr lang="en-MY" sz="1400" dirty="0">
                <a:solidFill>
                  <a:srgbClr val="333333"/>
                </a:solidFill>
                <a:latin typeface="Menlo" panose="020B0609030804020204" pitchFamily="49" charset="0"/>
              </a:rPr>
              <a:t>@stop</a:t>
            </a:r>
          </a:p>
          <a:p>
            <a:pPr>
              <a:lnSpc>
                <a:spcPct val="100000"/>
              </a:lnSpc>
              <a:spcBef>
                <a:spcPts val="0"/>
              </a:spcBef>
            </a:pPr>
            <a:r>
              <a:rPr lang="en-MY" sz="1400" dirty="0">
                <a:solidFill>
                  <a:srgbClr val="333333"/>
                </a:solidFill>
                <a:latin typeface="Menlo" panose="020B0609030804020204" pitchFamily="49" charset="0"/>
              </a:rPr>
              <a:t>@section('content’)</a:t>
            </a:r>
          </a:p>
          <a:p>
            <a:pPr>
              <a:lnSpc>
                <a:spcPct val="100000"/>
              </a:lnSpc>
              <a:spcBef>
                <a:spcPts val="0"/>
              </a:spcBef>
            </a:pPr>
            <a:r>
              <a:rPr lang="en-MY" sz="1400" dirty="0">
                <a:solidFill>
                  <a:srgbClr val="91B3E0"/>
                </a:solidFill>
                <a:latin typeface="Menlo" panose="020B0609030804020204" pitchFamily="49" charset="0"/>
              </a:rPr>
              <a:t>...</a:t>
            </a:r>
            <a:endParaRPr lang="en-MY" sz="1400" dirty="0">
              <a:solidFill>
                <a:srgbClr val="333333"/>
              </a:solidFill>
              <a:latin typeface="Menlo" panose="020B0609030804020204" pitchFamily="49" charset="0"/>
            </a:endParaRPr>
          </a:p>
          <a:p>
            <a:pPr>
              <a:lnSpc>
                <a:spcPct val="100000"/>
              </a:lnSpc>
              <a:spcBef>
                <a:spcPts val="0"/>
              </a:spcBef>
            </a:pPr>
            <a:r>
              <a:rPr lang="en-MY" sz="1400" dirty="0">
                <a:solidFill>
                  <a:srgbClr val="333333"/>
                </a:solidFill>
                <a:latin typeface="Menlo" panose="020B0609030804020204" pitchFamily="49" charset="0"/>
              </a:rPr>
              <a:t>@stop</a:t>
            </a:r>
          </a:p>
          <a:p>
            <a:pPr>
              <a:lnSpc>
                <a:spcPct val="100000"/>
              </a:lnSpc>
              <a:spcBef>
                <a:spcPts val="0"/>
              </a:spcBef>
            </a:pPr>
            <a:endParaRPr lang="en-MY" sz="1400" dirty="0">
              <a:solidFill>
                <a:srgbClr val="333333"/>
              </a:solidFill>
              <a:latin typeface="Menlo" panose="020B0609030804020204" pitchFamily="49" charset="0"/>
            </a:endParaRPr>
          </a:p>
          <a:p>
            <a:pPr>
              <a:lnSpc>
                <a:spcPct val="100000"/>
              </a:lnSpc>
              <a:spcBef>
                <a:spcPts val="0"/>
              </a:spcBef>
            </a:pPr>
            <a:endParaRPr lang="en-MY" sz="1400" dirty="0">
              <a:solidFill>
                <a:srgbClr val="333333"/>
              </a:solidFill>
              <a:latin typeface="Menlo" panose="020B0609030804020204" pitchFamily="49" charset="0"/>
            </a:endParaRPr>
          </a:p>
          <a:p>
            <a:pPr>
              <a:lnSpc>
                <a:spcPct val="100000"/>
              </a:lnSpc>
              <a:spcBef>
                <a:spcPts val="0"/>
              </a:spcBef>
            </a:pPr>
            <a:endParaRPr lang="en-MY" sz="1400" dirty="0">
              <a:solidFill>
                <a:srgbClr val="333333"/>
              </a:solidFill>
              <a:latin typeface="Menlo" panose="020B0609030804020204" pitchFamily="49" charset="0"/>
            </a:endParaRPr>
          </a:p>
          <a:p>
            <a:pPr>
              <a:lnSpc>
                <a:spcPct val="100000"/>
              </a:lnSpc>
              <a:spcBef>
                <a:spcPts val="0"/>
              </a:spcBef>
            </a:pPr>
            <a:endParaRPr lang="en-MY" sz="1400" dirty="0">
              <a:solidFill>
                <a:srgbClr val="333333"/>
              </a:solidFill>
              <a:latin typeface="Menlo" panose="020B0609030804020204" pitchFamily="49" charset="0"/>
            </a:endParaRPr>
          </a:p>
          <a:p>
            <a:pPr>
              <a:lnSpc>
                <a:spcPct val="100000"/>
              </a:lnSpc>
              <a:spcBef>
                <a:spcPts val="0"/>
              </a:spcBef>
            </a:pPr>
            <a:endParaRPr lang="en-MY" sz="1400" dirty="0">
              <a:solidFill>
                <a:srgbClr val="333333"/>
              </a:solidFill>
              <a:latin typeface="Menlo" panose="020B0609030804020204" pitchFamily="49" charset="0"/>
            </a:endParaRPr>
          </a:p>
          <a:p>
            <a:pPr>
              <a:lnSpc>
                <a:spcPct val="100000"/>
              </a:lnSpc>
              <a:spcBef>
                <a:spcPts val="0"/>
              </a:spcBef>
            </a:pPr>
            <a:endParaRPr lang="en-MY" sz="1400" dirty="0">
              <a:solidFill>
                <a:srgbClr val="333333"/>
              </a:solidFill>
              <a:latin typeface="Menlo" panose="020B0609030804020204" pitchFamily="49" charset="0"/>
            </a:endParaRPr>
          </a:p>
        </p:txBody>
      </p:sp>
    </p:spTree>
    <p:extLst>
      <p:ext uri="{BB962C8B-B14F-4D97-AF65-F5344CB8AC3E}">
        <p14:creationId xmlns:p14="http://schemas.microsoft.com/office/powerpoint/2010/main" val="80132421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form </a:t>
            </a:r>
            <a:r>
              <a:rPr lang="en-MY" sz="1200" i="1" dirty="0">
                <a:solidFill>
                  <a:srgbClr val="8190A0"/>
                </a:solidFill>
                <a:latin typeface="Menlo" panose="020B0609030804020204" pitchFamily="49" charset="0"/>
              </a:rPr>
              <a:t>action</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highlight>
                  <a:srgbClr val="FFFF00"/>
                </a:highlight>
                <a:latin typeface="Menlo" panose="020B0609030804020204" pitchFamily="49" charset="0"/>
              </a:rPr>
              <a:t>{{ </a:t>
            </a:r>
            <a:r>
              <a:rPr lang="en-MY" sz="1200" dirty="0" err="1">
                <a:solidFill>
                  <a:srgbClr val="448C27"/>
                </a:solidFill>
                <a:highlight>
                  <a:srgbClr val="FFFF00"/>
                </a:highlight>
                <a:latin typeface="Menlo" panose="020B0609030804020204" pitchFamily="49" charset="0"/>
              </a:rPr>
              <a:t>url</a:t>
            </a:r>
            <a:r>
              <a:rPr lang="en-MY" sz="1200" dirty="0">
                <a:solidFill>
                  <a:srgbClr val="448C27"/>
                </a:solidFill>
                <a:highlight>
                  <a:srgbClr val="FFFF00"/>
                </a:highlight>
                <a:latin typeface="Menlo" panose="020B0609030804020204" pitchFamily="49" charset="0"/>
              </a:rPr>
              <a:t>('inventory/'.$inventory-&gt;id) }}</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method</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post</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p>
          <a:p>
            <a:pPr>
              <a:lnSpc>
                <a:spcPct val="100000"/>
              </a:lnSpc>
              <a:spcBef>
                <a:spcPts val="0"/>
              </a:spcBef>
            </a:pPr>
            <a:r>
              <a:rPr lang="en-MY" sz="1200" dirty="0">
                <a:solidFill>
                  <a:srgbClr val="333333"/>
                </a:solidFill>
                <a:latin typeface="Menlo" panose="020B0609030804020204" pitchFamily="49" charset="0"/>
              </a:rPr>
              <a:t>@</a:t>
            </a:r>
            <a:r>
              <a:rPr lang="en-MY" sz="1200" dirty="0" err="1">
                <a:solidFill>
                  <a:srgbClr val="333333"/>
                </a:solidFill>
                <a:latin typeface="Menlo" panose="020B0609030804020204" pitchFamily="49" charset="0"/>
              </a:rPr>
              <a:t>csrf</a:t>
            </a:r>
            <a:endParaRPr lang="en-MY" sz="1200" dirty="0">
              <a:solidFill>
                <a:srgbClr val="333333"/>
              </a:solidFill>
              <a:latin typeface="Menlo" panose="020B0609030804020204" pitchFamily="49" charset="0"/>
            </a:endParaRPr>
          </a:p>
          <a:p>
            <a:pPr>
              <a:lnSpc>
                <a:spcPct val="100000"/>
              </a:lnSpc>
              <a:spcBef>
                <a:spcPts val="0"/>
              </a:spcBef>
            </a:pPr>
            <a:r>
              <a:rPr lang="en-MY" sz="1200" dirty="0">
                <a:solidFill>
                  <a:srgbClr val="333333"/>
                </a:solidFill>
                <a:highlight>
                  <a:srgbClr val="FFFF00"/>
                </a:highlight>
                <a:latin typeface="Menlo" panose="020B0609030804020204" pitchFamily="49" charset="0"/>
              </a:rPr>
              <a:t>{{ </a:t>
            </a:r>
            <a:r>
              <a:rPr lang="en-MY" sz="1200" dirty="0" err="1">
                <a:solidFill>
                  <a:srgbClr val="333333"/>
                </a:solidFill>
                <a:highlight>
                  <a:srgbClr val="FFFF00"/>
                </a:highlight>
                <a:latin typeface="Menlo" panose="020B0609030804020204" pitchFamily="49" charset="0"/>
              </a:rPr>
              <a:t>method_field</a:t>
            </a:r>
            <a:r>
              <a:rPr lang="en-MY" sz="1200" dirty="0">
                <a:solidFill>
                  <a:srgbClr val="333333"/>
                </a:solidFill>
                <a:highlight>
                  <a:srgbClr val="FFFF00"/>
                </a:highlight>
                <a:latin typeface="Menlo" panose="020B0609030804020204" pitchFamily="49" charset="0"/>
              </a:rPr>
              <a:t>('PUT') }}</a:t>
            </a: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form-group</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Name</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input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type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text</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form-control</a:t>
            </a:r>
            <a:r>
              <a:rPr lang="en-MY" sz="1200" dirty="0">
                <a:solidFill>
                  <a:srgbClr val="777777"/>
                </a:solidFill>
                <a:latin typeface="Menlo" panose="020B0609030804020204" pitchFamily="49" charset="0"/>
              </a:rPr>
              <a:t>" </a:t>
            </a:r>
            <a:r>
              <a:rPr lang="en-MY" sz="1200" i="1" dirty="0">
                <a:solidFill>
                  <a:srgbClr val="8190A0"/>
                </a:solidFill>
                <a:latin typeface="Menlo" panose="020B0609030804020204" pitchFamily="49" charset="0"/>
              </a:rPr>
              <a:t>name</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name</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placeholder</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Enter name</a:t>
            </a:r>
            <a:r>
              <a:rPr lang="en-MY" sz="1200" dirty="0">
                <a:solidFill>
                  <a:srgbClr val="777777"/>
                </a:solidFill>
                <a:latin typeface="Menlo" panose="020B0609030804020204" pitchFamily="49" charset="0"/>
              </a:rPr>
              <a:t>" </a:t>
            </a:r>
            <a:r>
              <a:rPr lang="en-MY" sz="1200" i="1" dirty="0">
                <a:solidFill>
                  <a:srgbClr val="8190A0"/>
                </a:solidFill>
                <a:highlight>
                  <a:srgbClr val="FFFF00"/>
                </a:highlight>
                <a:latin typeface="Menlo" panose="020B0609030804020204" pitchFamily="49" charset="0"/>
              </a:rPr>
              <a:t>value</a:t>
            </a:r>
            <a:r>
              <a:rPr lang="en-MY" sz="1200" dirty="0">
                <a:solidFill>
                  <a:srgbClr val="91B3E0"/>
                </a:solidFill>
                <a:highlight>
                  <a:srgbClr val="FFFF00"/>
                </a:highlight>
                <a:latin typeface="Menlo" panose="020B0609030804020204" pitchFamily="49" charset="0"/>
              </a:rPr>
              <a:t>=</a:t>
            </a:r>
            <a:r>
              <a:rPr lang="en-MY" sz="1200" dirty="0">
                <a:solidFill>
                  <a:srgbClr val="777777"/>
                </a:solidFill>
                <a:highlight>
                  <a:srgbClr val="FFFF00"/>
                </a:highlight>
                <a:latin typeface="Menlo" panose="020B0609030804020204" pitchFamily="49" charset="0"/>
              </a:rPr>
              <a:t>"</a:t>
            </a:r>
            <a:r>
              <a:rPr lang="en-MY" sz="1200" dirty="0">
                <a:solidFill>
                  <a:srgbClr val="448C27"/>
                </a:solidFill>
                <a:highlight>
                  <a:srgbClr val="FFFF00"/>
                </a:highlight>
                <a:latin typeface="Menlo" panose="020B0609030804020204" pitchFamily="49" charset="0"/>
              </a:rPr>
              <a:t>{{ $inventory-&gt;name }}</a:t>
            </a:r>
            <a:r>
              <a:rPr lang="en-MY" sz="1200" dirty="0">
                <a:solidFill>
                  <a:srgbClr val="777777"/>
                </a:solidFill>
                <a:highlight>
                  <a:srgbClr val="FFFF00"/>
                </a:highlight>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form-group</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Brand</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select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form-control</a:t>
            </a:r>
            <a:r>
              <a:rPr lang="en-MY" sz="1200" dirty="0">
                <a:solidFill>
                  <a:srgbClr val="777777"/>
                </a:solidFill>
                <a:latin typeface="Menlo" panose="020B0609030804020204" pitchFamily="49" charset="0"/>
              </a:rPr>
              <a:t>" </a:t>
            </a:r>
            <a:r>
              <a:rPr lang="en-MY" sz="1200" i="1" dirty="0">
                <a:solidFill>
                  <a:srgbClr val="8190A0"/>
                </a:solidFill>
                <a:latin typeface="Menlo" panose="020B0609030804020204" pitchFamily="49" charset="0"/>
              </a:rPr>
              <a:t>name</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brand</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457188" lvl="3"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option</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value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 Please Choose -</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option</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457188" lvl="3" indent="0">
              <a:lnSpc>
                <a:spcPct val="100000"/>
              </a:lnSpc>
              <a:spcBef>
                <a:spcPts val="0"/>
              </a:spcBef>
              <a:spcAft>
                <a:spcPts val="200"/>
              </a:spcAft>
              <a:buNone/>
            </a:pPr>
            <a:r>
              <a:rPr lang="en-MY" sz="1200" dirty="0">
                <a:solidFill>
                  <a:srgbClr val="333333"/>
                </a:solidFill>
                <a:latin typeface="Menlo" panose="020B0609030804020204" pitchFamily="49" charset="0"/>
              </a:rPr>
              <a:t>@foreach($brands as $brand)</a:t>
            </a:r>
          </a:p>
          <a:p>
            <a:pPr marL="457188" lvl="3"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option</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value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 $brand-&gt;id }}</a:t>
            </a:r>
            <a:r>
              <a:rPr lang="en-MY" sz="1200" dirty="0">
                <a:solidFill>
                  <a:srgbClr val="777777"/>
                </a:solidFill>
                <a:latin typeface="Menlo" panose="020B0609030804020204" pitchFamily="49" charset="0"/>
              </a:rPr>
              <a:t>" </a:t>
            </a:r>
            <a:r>
              <a:rPr lang="en-MY" sz="1200" dirty="0">
                <a:solidFill>
                  <a:srgbClr val="91B3E0"/>
                </a:solidFill>
                <a:highlight>
                  <a:srgbClr val="FFFF00"/>
                </a:highlight>
                <a:latin typeface="Menlo" panose="020B0609030804020204" pitchFamily="49" charset="0"/>
              </a:rPr>
              <a:t>{{ $</a:t>
            </a:r>
            <a:r>
              <a:rPr lang="en-MY" sz="1200" i="1" dirty="0">
                <a:solidFill>
                  <a:srgbClr val="8190A0"/>
                </a:solidFill>
                <a:highlight>
                  <a:srgbClr val="FFFF00"/>
                </a:highlight>
                <a:latin typeface="Menlo" panose="020B0609030804020204" pitchFamily="49" charset="0"/>
              </a:rPr>
              <a:t>brand-</a:t>
            </a:r>
            <a:r>
              <a:rPr lang="en-MY" sz="1200" dirty="0">
                <a:solidFill>
                  <a:srgbClr val="91B3E0"/>
                </a:solidFill>
                <a:highlight>
                  <a:srgbClr val="FFFF00"/>
                </a:highlight>
                <a:latin typeface="Menlo" panose="020B0609030804020204" pitchFamily="49" charset="0"/>
              </a:rPr>
              <a:t>&gt;</a:t>
            </a:r>
            <a:r>
              <a:rPr lang="en-MY" sz="1200" dirty="0">
                <a:solidFill>
                  <a:srgbClr val="333333"/>
                </a:solidFill>
                <a:highlight>
                  <a:srgbClr val="FFFF00"/>
                </a:highlight>
                <a:latin typeface="Menlo" panose="020B0609030804020204" pitchFamily="49" charset="0"/>
              </a:rPr>
              <a:t>id == $inventory-&gt;</a:t>
            </a:r>
            <a:r>
              <a:rPr lang="en-MY" sz="1200" dirty="0" err="1">
                <a:solidFill>
                  <a:srgbClr val="333333"/>
                </a:solidFill>
                <a:highlight>
                  <a:srgbClr val="FFFF00"/>
                </a:highlight>
                <a:latin typeface="Menlo" panose="020B0609030804020204" pitchFamily="49" charset="0"/>
              </a:rPr>
              <a:t>brand_id</a:t>
            </a:r>
            <a:r>
              <a:rPr lang="en-MY" sz="1200" dirty="0">
                <a:solidFill>
                  <a:srgbClr val="333333"/>
                </a:solidFill>
                <a:highlight>
                  <a:srgbClr val="FFFF00"/>
                </a:highlight>
                <a:latin typeface="Menlo" panose="020B0609030804020204" pitchFamily="49" charset="0"/>
              </a:rPr>
              <a:t> ? 'selected': '' }}</a:t>
            </a:r>
            <a:r>
              <a:rPr lang="en-MY" sz="1200" dirty="0">
                <a:solidFill>
                  <a:srgbClr val="333333"/>
                </a:solidFill>
                <a:latin typeface="Menlo" panose="020B0609030804020204" pitchFamily="49" charset="0"/>
              </a:rPr>
              <a:t>&gt;{{ $brand-&gt;name }}</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 $brand-&gt;name }}</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option</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457188" lvl="3" indent="0">
              <a:lnSpc>
                <a:spcPct val="100000"/>
              </a:lnSpc>
              <a:spcBef>
                <a:spcPts val="0"/>
              </a:spcBef>
              <a:spcAft>
                <a:spcPts val="200"/>
              </a:spcAft>
              <a:buNone/>
            </a:pPr>
            <a:r>
              <a:rPr lang="en-MY" sz="1200" dirty="0">
                <a:solidFill>
                  <a:srgbClr val="333333"/>
                </a:solidFill>
                <a:latin typeface="Menlo" panose="020B0609030804020204" pitchFamily="49" charset="0"/>
              </a:rPr>
              <a:t>@</a:t>
            </a:r>
            <a:r>
              <a:rPr lang="en-MY" sz="1200" dirty="0" err="1">
                <a:solidFill>
                  <a:srgbClr val="333333"/>
                </a:solidFill>
                <a:latin typeface="Menlo" panose="020B0609030804020204" pitchFamily="49" charset="0"/>
              </a:rPr>
              <a:t>endforeach</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select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form-group</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Total</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label</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310888" lvl="2"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input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type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text</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form-control</a:t>
            </a:r>
            <a:r>
              <a:rPr lang="en-MY" sz="1200" dirty="0">
                <a:solidFill>
                  <a:srgbClr val="777777"/>
                </a:solidFill>
                <a:latin typeface="Menlo" panose="020B0609030804020204" pitchFamily="49" charset="0"/>
              </a:rPr>
              <a:t>"</a:t>
            </a:r>
            <a:r>
              <a:rPr lang="en-MY" sz="1200" i="1" dirty="0">
                <a:solidFill>
                  <a:srgbClr val="8190A0"/>
                </a:solidFill>
                <a:latin typeface="Menlo" panose="020B0609030804020204" pitchFamily="49" charset="0"/>
              </a:rPr>
              <a:t> name</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total</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placeholder</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Enter total</a:t>
            </a:r>
            <a:r>
              <a:rPr lang="en-MY" sz="1200" dirty="0">
                <a:solidFill>
                  <a:srgbClr val="777777"/>
                </a:solidFill>
                <a:latin typeface="Menlo" panose="020B0609030804020204" pitchFamily="49" charset="0"/>
              </a:rPr>
              <a:t>" </a:t>
            </a:r>
            <a:r>
              <a:rPr lang="en-MY" sz="1200" i="1" dirty="0">
                <a:solidFill>
                  <a:srgbClr val="8190A0"/>
                </a:solidFill>
                <a:highlight>
                  <a:srgbClr val="FFFF00"/>
                </a:highlight>
                <a:latin typeface="Menlo" panose="020B0609030804020204" pitchFamily="49" charset="0"/>
              </a:rPr>
              <a:t>value</a:t>
            </a:r>
            <a:r>
              <a:rPr lang="en-MY" sz="1200" dirty="0">
                <a:solidFill>
                  <a:srgbClr val="91B3E0"/>
                </a:solidFill>
                <a:highlight>
                  <a:srgbClr val="FFFF00"/>
                </a:highlight>
                <a:latin typeface="Menlo" panose="020B0609030804020204" pitchFamily="49" charset="0"/>
              </a:rPr>
              <a:t>=</a:t>
            </a:r>
            <a:r>
              <a:rPr lang="en-MY" sz="1200" dirty="0">
                <a:solidFill>
                  <a:srgbClr val="777777"/>
                </a:solidFill>
                <a:highlight>
                  <a:srgbClr val="FFFF00"/>
                </a:highlight>
                <a:latin typeface="Menlo" panose="020B0609030804020204" pitchFamily="49" charset="0"/>
              </a:rPr>
              <a:t>"</a:t>
            </a:r>
            <a:r>
              <a:rPr lang="en-MY" sz="1200" dirty="0">
                <a:solidFill>
                  <a:srgbClr val="448C27"/>
                </a:solidFill>
                <a:highlight>
                  <a:srgbClr val="FFFF00"/>
                </a:highlight>
                <a:latin typeface="Menlo" panose="020B0609030804020204" pitchFamily="49" charset="0"/>
              </a:rPr>
              <a:t>{{ $inventory-&gt;total }}</a:t>
            </a:r>
            <a:r>
              <a:rPr lang="en-MY" sz="1200" dirty="0">
                <a:solidFill>
                  <a:srgbClr val="777777"/>
                </a:solidFill>
                <a:highlight>
                  <a:srgbClr val="FFFF00"/>
                </a:highlight>
                <a:latin typeface="Menlo" panose="020B0609030804020204" pitchFamily="49" charset="0"/>
              </a:rPr>
              <a:t>"</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div</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 </a:t>
            </a:r>
          </a:p>
          <a:p>
            <a:pPr marL="128012" lvl="1" indent="0">
              <a:lnSpc>
                <a:spcPct val="100000"/>
              </a:lnSpc>
              <a:spcBef>
                <a:spcPts val="0"/>
              </a:spcBef>
              <a:spcAft>
                <a:spcPts val="200"/>
              </a:spcAft>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button</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type</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a:solidFill>
                  <a:srgbClr val="448C27"/>
                </a:solidFill>
                <a:latin typeface="Menlo" panose="020B0609030804020204" pitchFamily="49" charset="0"/>
              </a:rPr>
              <a:t>submit</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 </a:t>
            </a:r>
            <a:r>
              <a:rPr lang="en-MY" sz="1200" i="1" dirty="0">
                <a:solidFill>
                  <a:srgbClr val="8190A0"/>
                </a:solidFill>
                <a:latin typeface="Menlo" panose="020B0609030804020204" pitchFamily="49" charset="0"/>
              </a:rPr>
              <a:t>class</a:t>
            </a:r>
            <a:r>
              <a:rPr lang="en-MY" sz="1200" dirty="0">
                <a:solidFill>
                  <a:srgbClr val="91B3E0"/>
                </a:solidFill>
                <a:latin typeface="Menlo" panose="020B0609030804020204" pitchFamily="49" charset="0"/>
              </a:rPr>
              <a:t>=</a:t>
            </a:r>
            <a:r>
              <a:rPr lang="en-MY" sz="1200" dirty="0">
                <a:solidFill>
                  <a:srgbClr val="777777"/>
                </a:solidFill>
                <a:latin typeface="Menlo" panose="020B0609030804020204" pitchFamily="49" charset="0"/>
              </a:rPr>
              <a:t>"</a:t>
            </a:r>
            <a:r>
              <a:rPr lang="en-MY" sz="1200" dirty="0" err="1">
                <a:solidFill>
                  <a:srgbClr val="448C27"/>
                </a:solidFill>
                <a:latin typeface="Menlo" panose="020B0609030804020204" pitchFamily="49" charset="0"/>
              </a:rPr>
              <a:t>btn</a:t>
            </a:r>
            <a:r>
              <a:rPr lang="en-MY" sz="1200" dirty="0">
                <a:solidFill>
                  <a:srgbClr val="448C27"/>
                </a:solidFill>
                <a:latin typeface="Menlo" panose="020B0609030804020204" pitchFamily="49" charset="0"/>
              </a:rPr>
              <a:t> </a:t>
            </a:r>
            <a:r>
              <a:rPr lang="en-MY" sz="1200" dirty="0" err="1">
                <a:solidFill>
                  <a:srgbClr val="448C27"/>
                </a:solidFill>
                <a:latin typeface="Menlo" panose="020B0609030804020204" pitchFamily="49" charset="0"/>
              </a:rPr>
              <a:t>btn</a:t>
            </a:r>
            <a:r>
              <a:rPr lang="en-MY" sz="1200" dirty="0">
                <a:solidFill>
                  <a:srgbClr val="448C27"/>
                </a:solidFill>
                <a:latin typeface="Menlo" panose="020B0609030804020204" pitchFamily="49" charset="0"/>
              </a:rPr>
              <a:t>-primary</a:t>
            </a:r>
            <a:r>
              <a:rPr lang="en-MY" sz="1200" dirty="0">
                <a:solidFill>
                  <a:srgbClr val="777777"/>
                </a:solidFill>
                <a:latin typeface="Menlo" panose="020B0609030804020204" pitchFamily="49" charset="0"/>
              </a:rPr>
              <a:t>"</a:t>
            </a:r>
            <a:r>
              <a:rPr lang="en-MY" sz="1200" dirty="0">
                <a:solidFill>
                  <a:srgbClr val="91B3E0"/>
                </a:solidFill>
                <a:latin typeface="Menlo" panose="020B0609030804020204" pitchFamily="49" charset="0"/>
              </a:rPr>
              <a:t>&gt;</a:t>
            </a:r>
            <a:r>
              <a:rPr lang="en-MY" sz="1200" dirty="0">
                <a:solidFill>
                  <a:srgbClr val="333333"/>
                </a:solidFill>
                <a:latin typeface="Menlo" panose="020B0609030804020204" pitchFamily="49" charset="0"/>
              </a:rPr>
              <a:t>Submit</a:t>
            </a: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button</a:t>
            </a:r>
            <a:r>
              <a:rPr lang="en-MY" sz="1200" dirty="0">
                <a:solidFill>
                  <a:srgbClr val="91B3E0"/>
                </a:solidFill>
                <a:latin typeface="Menlo" panose="020B0609030804020204" pitchFamily="49" charset="0"/>
              </a:rPr>
              <a:t>&gt;</a:t>
            </a:r>
            <a:endParaRPr lang="en-MY" sz="1200" dirty="0">
              <a:solidFill>
                <a:srgbClr val="333333"/>
              </a:solidFill>
              <a:latin typeface="Menlo" panose="020B0609030804020204" pitchFamily="49" charset="0"/>
            </a:endParaRPr>
          </a:p>
          <a:p>
            <a:pPr marL="0" indent="0">
              <a:lnSpc>
                <a:spcPct val="100000"/>
              </a:lnSpc>
              <a:spcBef>
                <a:spcPts val="0"/>
              </a:spcBef>
              <a:buNone/>
            </a:pPr>
            <a:r>
              <a:rPr lang="en-MY" sz="1200" dirty="0">
                <a:solidFill>
                  <a:srgbClr val="91B3E0"/>
                </a:solidFill>
                <a:latin typeface="Menlo" panose="020B0609030804020204" pitchFamily="49" charset="0"/>
              </a:rPr>
              <a:t>&lt;/</a:t>
            </a:r>
            <a:r>
              <a:rPr lang="en-MY" sz="1200" dirty="0">
                <a:solidFill>
                  <a:srgbClr val="4B83CD"/>
                </a:solidFill>
                <a:latin typeface="Menlo" panose="020B0609030804020204" pitchFamily="49" charset="0"/>
              </a:rPr>
              <a:t>form</a:t>
            </a:r>
            <a:r>
              <a:rPr lang="en-MY" sz="1200" dirty="0">
                <a:solidFill>
                  <a:srgbClr val="91B3E0"/>
                </a:solidFill>
                <a:latin typeface="Menlo" panose="020B0609030804020204" pitchFamily="49" charset="0"/>
              </a:rPr>
              <a:t>&gt;</a:t>
            </a:r>
          </a:p>
          <a:p>
            <a:pPr marL="0" indent="0">
              <a:lnSpc>
                <a:spcPct val="100000"/>
              </a:lnSpc>
              <a:spcBef>
                <a:spcPts val="0"/>
              </a:spcBef>
              <a:buNone/>
            </a:pPr>
            <a:endParaRPr lang="en-MY" sz="1200" dirty="0">
              <a:solidFill>
                <a:srgbClr val="333333"/>
              </a:solidFill>
              <a:latin typeface="Menlo" panose="020B0609030804020204" pitchFamily="49" charset="0"/>
            </a:endParaRPr>
          </a:p>
        </p:txBody>
      </p:sp>
    </p:spTree>
    <p:extLst>
      <p:ext uri="{BB962C8B-B14F-4D97-AF65-F5344CB8AC3E}">
        <p14:creationId xmlns:p14="http://schemas.microsoft.com/office/powerpoint/2010/main" val="228242902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sz="4800" dirty="0">
                <a:solidFill>
                  <a:schemeClr val="bg1"/>
                </a:solidFill>
              </a:rPr>
              <a:t>Laravel CONTROLLER - EDIT &amp; UPDATE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dirty="0"/>
              <a:t>Edit file </a:t>
            </a:r>
            <a:r>
              <a:rPr lang="en-MY" sz="4000" dirty="0" err="1">
                <a:highlight>
                  <a:srgbClr val="800000"/>
                </a:highlight>
              </a:rPr>
              <a:t>InventoryController</a:t>
            </a:r>
            <a:r>
              <a:rPr lang="en-US" sz="4000" dirty="0">
                <a:highlight>
                  <a:srgbClr val="800000"/>
                </a:highlight>
              </a:rPr>
              <a:t>.</a:t>
            </a:r>
            <a:r>
              <a:rPr lang="en-US" sz="4000" dirty="0" err="1">
                <a:highlight>
                  <a:srgbClr val="800000"/>
                </a:highlight>
              </a:rPr>
              <a:t>php</a:t>
            </a:r>
            <a:endParaRPr lang="en-US" sz="4000" dirty="0">
              <a:highlight>
                <a:srgbClr val="800000"/>
              </a:highlight>
            </a:endParaRPr>
          </a:p>
        </p:txBody>
      </p:sp>
    </p:spTree>
    <p:extLst>
      <p:ext uri="{BB962C8B-B14F-4D97-AF65-F5344CB8AC3E}">
        <p14:creationId xmlns:p14="http://schemas.microsoft.com/office/powerpoint/2010/main" val="266735830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a:lnSpc>
                <a:spcPct val="100000"/>
              </a:lnSpc>
              <a:spcBef>
                <a:spcPts val="0"/>
              </a:spcBef>
            </a:pPr>
            <a:r>
              <a:rPr lang="en-MY" sz="1500" dirty="0">
                <a:solidFill>
                  <a:srgbClr val="4B83CD"/>
                </a:solidFill>
                <a:latin typeface="Menlo" panose="020B0609030804020204" pitchFamily="49" charset="0"/>
              </a:rPr>
              <a:t>public</a:t>
            </a:r>
            <a:r>
              <a:rPr lang="en-MY" sz="1500" dirty="0">
                <a:solidFill>
                  <a:srgbClr val="333333"/>
                </a:solidFill>
                <a:latin typeface="Menlo" panose="020B0609030804020204" pitchFamily="49" charset="0"/>
              </a:rPr>
              <a:t> </a:t>
            </a:r>
            <a:r>
              <a:rPr lang="en-MY" sz="1500" dirty="0">
                <a:solidFill>
                  <a:srgbClr val="7A3E9D"/>
                </a:solidFill>
                <a:latin typeface="Menlo" panose="020B0609030804020204" pitchFamily="49" charset="0"/>
              </a:rPr>
              <a:t>function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edit</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brands</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b="1" dirty="0">
                <a:solidFill>
                  <a:srgbClr val="7A3E9D"/>
                </a:solidFill>
                <a:latin typeface="Menlo" panose="020B0609030804020204" pitchFamily="49" charset="0"/>
              </a:rPr>
              <a:t>Brand</a:t>
            </a:r>
            <a:r>
              <a:rPr lang="en-MY" sz="1500" dirty="0">
                <a:solidFill>
                  <a:srgbClr val="777777"/>
                </a:solidFill>
                <a:latin typeface="Menlo" panose="020B0609030804020204" pitchFamily="49" charset="0"/>
              </a:rPr>
              <a:t>::</a:t>
            </a:r>
            <a:r>
              <a:rPr lang="en-MY" sz="1500" b="1" dirty="0">
                <a:solidFill>
                  <a:srgbClr val="AA3731"/>
                </a:solidFill>
                <a:latin typeface="Menlo" panose="020B0609030804020204" pitchFamily="49" charset="0"/>
              </a:rPr>
              <a:t>all</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4B83CD"/>
                </a:solidFill>
                <a:latin typeface="Menlo" panose="020B0609030804020204" pitchFamily="49" charset="0"/>
              </a:rPr>
              <a:t>return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view</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inventory/edit</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compact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inventory</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brands</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p>
          <a:p>
            <a:pPr>
              <a:lnSpc>
                <a:spcPct val="100000"/>
              </a:lnSpc>
              <a:spcBef>
                <a:spcPts val="0"/>
              </a:spcBef>
            </a:pPr>
            <a:endParaRPr lang="en-MY" sz="1500" dirty="0">
              <a:solidFill>
                <a:srgbClr val="4B83CD"/>
              </a:solidFill>
              <a:latin typeface="Menlo" panose="020B0609030804020204" pitchFamily="49" charset="0"/>
            </a:endParaRPr>
          </a:p>
          <a:p>
            <a:pPr>
              <a:lnSpc>
                <a:spcPct val="100000"/>
              </a:lnSpc>
              <a:spcBef>
                <a:spcPts val="0"/>
              </a:spcBef>
            </a:pPr>
            <a:endParaRPr lang="en-MY" sz="1500" dirty="0">
              <a:solidFill>
                <a:srgbClr val="4B83CD"/>
              </a:solidFill>
              <a:latin typeface="Menlo" panose="020B0609030804020204" pitchFamily="49" charset="0"/>
            </a:endParaRPr>
          </a:p>
          <a:p>
            <a:pPr>
              <a:lnSpc>
                <a:spcPct val="100000"/>
              </a:lnSpc>
              <a:spcBef>
                <a:spcPts val="0"/>
              </a:spcBef>
            </a:pPr>
            <a:r>
              <a:rPr lang="en-MY" sz="1500" dirty="0">
                <a:solidFill>
                  <a:srgbClr val="4B83CD"/>
                </a:solidFill>
                <a:latin typeface="Menlo" panose="020B0609030804020204" pitchFamily="49" charset="0"/>
              </a:rPr>
              <a:t>public</a:t>
            </a:r>
            <a:r>
              <a:rPr lang="en-MY" sz="1500" dirty="0">
                <a:solidFill>
                  <a:srgbClr val="333333"/>
                </a:solidFill>
                <a:latin typeface="Menlo" panose="020B0609030804020204" pitchFamily="49" charset="0"/>
              </a:rPr>
              <a:t> </a:t>
            </a:r>
            <a:r>
              <a:rPr lang="en-MY" sz="1500" dirty="0">
                <a:solidFill>
                  <a:srgbClr val="7A3E9D"/>
                </a:solidFill>
                <a:latin typeface="Menlo" panose="020B0609030804020204" pitchFamily="49" charset="0"/>
              </a:rPr>
              <a:t>function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update</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dirty="0">
                <a:solidFill>
                  <a:srgbClr val="7A3E9D"/>
                </a:solidFill>
                <a:latin typeface="Menlo" panose="020B0609030804020204" pitchFamily="49" charset="0"/>
              </a:rPr>
              <a:t>Inventory</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-&gt;</a:t>
            </a:r>
            <a:r>
              <a:rPr lang="en-MY" sz="1500" dirty="0">
                <a:solidFill>
                  <a:srgbClr val="7A3E9D"/>
                </a:solidFill>
                <a:latin typeface="Menlo" panose="020B0609030804020204" pitchFamily="49" charset="0"/>
              </a:rPr>
              <a:t>name</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777777"/>
                </a:solidFill>
                <a:latin typeface="Menlo" panose="020B0609030804020204" pitchFamily="49" charset="0"/>
              </a:rPr>
              <a:t>-&gt;</a:t>
            </a:r>
            <a:r>
              <a:rPr lang="en-MY" sz="1500" b="1" dirty="0">
                <a:solidFill>
                  <a:srgbClr val="AA3731"/>
                </a:solidFill>
                <a:latin typeface="Menlo" panose="020B0609030804020204" pitchFamily="49" charset="0"/>
              </a:rPr>
              <a:t>input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name</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-&gt;</a:t>
            </a:r>
            <a:r>
              <a:rPr lang="en-MY" sz="1500" dirty="0" err="1">
                <a:solidFill>
                  <a:srgbClr val="7A3E9D"/>
                </a:solidFill>
                <a:latin typeface="Menlo" panose="020B0609030804020204" pitchFamily="49" charset="0"/>
              </a:rPr>
              <a:t>brand_id</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777777"/>
                </a:solidFill>
                <a:latin typeface="Menlo" panose="020B0609030804020204" pitchFamily="49" charset="0"/>
              </a:rPr>
              <a:t>-&gt;</a:t>
            </a:r>
            <a:r>
              <a:rPr lang="en-MY" sz="1500" b="1" dirty="0">
                <a:solidFill>
                  <a:srgbClr val="AA3731"/>
                </a:solidFill>
                <a:latin typeface="Menlo" panose="020B0609030804020204" pitchFamily="49" charset="0"/>
              </a:rPr>
              <a:t>input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brand</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-&gt;</a:t>
            </a:r>
            <a:r>
              <a:rPr lang="en-MY" sz="1500" dirty="0">
                <a:solidFill>
                  <a:srgbClr val="7A3E9D"/>
                </a:solidFill>
                <a:latin typeface="Menlo" panose="020B0609030804020204" pitchFamily="49" charset="0"/>
              </a:rPr>
              <a:t>total</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request</a:t>
            </a:r>
            <a:r>
              <a:rPr lang="en-MY" sz="1500" dirty="0">
                <a:solidFill>
                  <a:srgbClr val="777777"/>
                </a:solidFill>
                <a:latin typeface="Menlo" panose="020B0609030804020204" pitchFamily="49" charset="0"/>
              </a:rPr>
              <a:t>-&gt;</a:t>
            </a:r>
            <a:r>
              <a:rPr lang="en-MY" sz="1500" b="1" dirty="0">
                <a:solidFill>
                  <a:srgbClr val="AA3731"/>
                </a:solidFill>
                <a:latin typeface="Menlo" panose="020B0609030804020204" pitchFamily="49" charset="0"/>
              </a:rPr>
              <a:t>input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total</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-&gt;</a:t>
            </a:r>
            <a:r>
              <a:rPr lang="en-MY" sz="1500" b="1" dirty="0">
                <a:solidFill>
                  <a:srgbClr val="AA3731"/>
                </a:solidFill>
                <a:latin typeface="Menlo" panose="020B0609030804020204" pitchFamily="49" charset="0"/>
              </a:rPr>
              <a:t>save</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br>
              <a:rPr lang="en-MY" sz="1500" dirty="0">
                <a:solidFill>
                  <a:srgbClr val="333333"/>
                </a:solidFill>
                <a:latin typeface="Menlo" panose="020B0609030804020204" pitchFamily="49" charset="0"/>
              </a:rPr>
            </a:br>
            <a:r>
              <a:rPr lang="en-MY" sz="1500" dirty="0">
                <a:solidFill>
                  <a:srgbClr val="4B83CD"/>
                </a:solidFill>
                <a:latin typeface="Menlo" panose="020B0609030804020204" pitchFamily="49" charset="0"/>
              </a:rPr>
              <a:t>return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redirect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inventory</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marL="0" indent="0">
              <a:lnSpc>
                <a:spcPct val="100000"/>
              </a:lnSpc>
              <a:spcBef>
                <a:spcPts val="0"/>
              </a:spcBef>
              <a:buNone/>
            </a:pPr>
            <a:endParaRPr lang="en-MY" sz="1500" dirty="0">
              <a:solidFill>
                <a:srgbClr val="777777"/>
              </a:solidFill>
              <a:latin typeface="Menlo" panose="020B0609030804020204" pitchFamily="49" charset="0"/>
            </a:endParaRPr>
          </a:p>
        </p:txBody>
      </p:sp>
    </p:spTree>
    <p:extLst>
      <p:ext uri="{BB962C8B-B14F-4D97-AF65-F5344CB8AC3E}">
        <p14:creationId xmlns:p14="http://schemas.microsoft.com/office/powerpoint/2010/main" val="364962729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CRUD</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457189" indent="-457189">
              <a:buClr>
                <a:schemeClr val="accent5">
                  <a:lumMod val="75000"/>
                </a:schemeClr>
              </a:buClr>
              <a:buFont typeface="+mj-lt"/>
              <a:buAutoNum type="arabicPeriod"/>
            </a:pPr>
            <a:r>
              <a:rPr lang="en-US" sz="3600" dirty="0">
                <a:solidFill>
                  <a:schemeClr val="accent5">
                    <a:lumMod val="75000"/>
                  </a:schemeClr>
                </a:solidFill>
              </a:rPr>
              <a:t>CREATE ✓</a:t>
            </a:r>
          </a:p>
          <a:p>
            <a:pPr marL="457189" indent="-457189">
              <a:buClr>
                <a:schemeClr val="accent5">
                  <a:lumMod val="75000"/>
                </a:schemeClr>
              </a:buClr>
              <a:buFont typeface="+mj-lt"/>
              <a:buAutoNum type="arabicPeriod"/>
            </a:pPr>
            <a:r>
              <a:rPr lang="en-US" sz="3600" dirty="0">
                <a:solidFill>
                  <a:schemeClr val="accent5">
                    <a:lumMod val="75000"/>
                  </a:schemeClr>
                </a:solidFill>
              </a:rPr>
              <a:t>READ ✓</a:t>
            </a:r>
          </a:p>
          <a:p>
            <a:pPr marL="457189" indent="-457189">
              <a:buClr>
                <a:schemeClr val="accent5">
                  <a:lumMod val="75000"/>
                </a:schemeClr>
              </a:buClr>
              <a:buFont typeface="+mj-lt"/>
              <a:buAutoNum type="arabicPeriod"/>
            </a:pPr>
            <a:r>
              <a:rPr lang="en-US" sz="3600" dirty="0">
                <a:solidFill>
                  <a:schemeClr val="accent5">
                    <a:lumMod val="75000"/>
                  </a:schemeClr>
                </a:solidFill>
              </a:rPr>
              <a:t>UPDATE ✓</a:t>
            </a:r>
          </a:p>
          <a:p>
            <a:pPr marL="457189" indent="-457189">
              <a:buClr>
                <a:srgbClr val="C00000"/>
              </a:buClr>
              <a:buFont typeface="+mj-lt"/>
              <a:buAutoNum type="arabicPeriod"/>
            </a:pPr>
            <a:r>
              <a:rPr lang="en-US" sz="3600" dirty="0">
                <a:solidFill>
                  <a:srgbClr val="C00000"/>
                </a:solidFill>
              </a:rPr>
              <a:t>DELETE</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07338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ARTISAN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a:solidFill>
                  <a:srgbClr val="FFFFFF"/>
                </a:solidFill>
              </a:rPr>
              <a:t>Start Laravel Service</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584775"/>
          </a:xfrm>
          <a:prstGeom prst="rect">
            <a:avLst/>
          </a:prstGeom>
          <a:solidFill>
            <a:schemeClr val="bg1"/>
          </a:solidFill>
        </p:spPr>
        <p:txBody>
          <a:bodyPr wrap="square" rtlCol="0">
            <a:spAutoFit/>
          </a:bodyPr>
          <a:lstStyle/>
          <a:p>
            <a:r>
              <a:rPr lang="en-MY" sz="3200"/>
              <a:t>php artisan serve</a:t>
            </a:r>
            <a:endParaRPr lang="en-US" sz="3200" dirty="0"/>
          </a:p>
        </p:txBody>
      </p:sp>
    </p:spTree>
    <p:extLst>
      <p:ext uri="{BB962C8B-B14F-4D97-AF65-F5344CB8AC3E}">
        <p14:creationId xmlns:p14="http://schemas.microsoft.com/office/powerpoint/2010/main" val="228700201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a:lnSpc>
                <a:spcPct val="100000"/>
              </a:lnSpc>
              <a:spcBef>
                <a:spcPts val="0"/>
              </a:spcBef>
            </a:pPr>
            <a:r>
              <a:rPr lang="en-MY" sz="1500" dirty="0">
                <a:solidFill>
                  <a:srgbClr val="4B83CD"/>
                </a:solidFill>
                <a:latin typeface="Menlo" panose="020B0609030804020204" pitchFamily="49" charset="0"/>
              </a:rPr>
              <a:t>public</a:t>
            </a:r>
            <a:r>
              <a:rPr lang="en-MY" sz="1500" dirty="0">
                <a:solidFill>
                  <a:srgbClr val="333333"/>
                </a:solidFill>
                <a:latin typeface="Menlo" panose="020B0609030804020204" pitchFamily="49" charset="0"/>
              </a:rPr>
              <a:t> </a:t>
            </a:r>
            <a:r>
              <a:rPr lang="en-MY" sz="1500" dirty="0">
                <a:solidFill>
                  <a:srgbClr val="7A3E9D"/>
                </a:solidFill>
                <a:latin typeface="Menlo" panose="020B0609030804020204" pitchFamily="49" charset="0"/>
              </a:rPr>
              <a:t>function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destroy</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333333"/>
                </a:solidFill>
                <a:latin typeface="Menlo" panose="020B0609030804020204" pitchFamily="49" charset="0"/>
              </a:rPr>
              <a:t> </a:t>
            </a: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777777"/>
                </a:solidFill>
                <a:latin typeface="Menlo" panose="020B0609030804020204" pitchFamily="49" charset="0"/>
              </a:rPr>
              <a:t>$</a:t>
            </a:r>
            <a:r>
              <a:rPr lang="en-MY" sz="1500" dirty="0">
                <a:solidFill>
                  <a:srgbClr val="7A3E9D"/>
                </a:solidFill>
                <a:latin typeface="Menlo" panose="020B0609030804020204" pitchFamily="49" charset="0"/>
              </a:rPr>
              <a:t>inventory</a:t>
            </a:r>
            <a:r>
              <a:rPr lang="en-MY" sz="1500" dirty="0">
                <a:solidFill>
                  <a:srgbClr val="777777"/>
                </a:solidFill>
                <a:latin typeface="Menlo" panose="020B0609030804020204" pitchFamily="49" charset="0"/>
              </a:rPr>
              <a:t>-&gt;</a:t>
            </a:r>
            <a:r>
              <a:rPr lang="en-MY" sz="1500" b="1" dirty="0">
                <a:solidFill>
                  <a:srgbClr val="AA3731"/>
                </a:solidFill>
                <a:latin typeface="Menlo" panose="020B0609030804020204" pitchFamily="49" charset="0"/>
              </a:rPr>
              <a:t>delete</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500" dirty="0">
                <a:solidFill>
                  <a:srgbClr val="4B83CD"/>
                </a:solidFill>
                <a:latin typeface="Menlo" panose="020B0609030804020204" pitchFamily="49" charset="0"/>
              </a:rPr>
              <a:t>return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redirect</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inventory</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777777"/>
              </a:solidFill>
              <a:latin typeface="Menlo" panose="020B0609030804020204" pitchFamily="49" charset="0"/>
            </a:endParaRPr>
          </a:p>
          <a:p>
            <a:pPr>
              <a:lnSpc>
                <a:spcPct val="100000"/>
              </a:lnSpc>
              <a:spcBef>
                <a:spcPts val="0"/>
              </a:spcBef>
            </a:pPr>
            <a:endParaRPr lang="en-MY" sz="1500" dirty="0">
              <a:solidFill>
                <a:srgbClr val="333333"/>
              </a:solidFill>
              <a:latin typeface="Menlo" panose="020B0609030804020204" pitchFamily="49" charset="0"/>
            </a:endParaRPr>
          </a:p>
        </p:txBody>
      </p:sp>
    </p:spTree>
    <p:extLst>
      <p:ext uri="{BB962C8B-B14F-4D97-AF65-F5344CB8AC3E}">
        <p14:creationId xmlns:p14="http://schemas.microsoft.com/office/powerpoint/2010/main" val="159770024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CRUD</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457189" indent="-457189">
              <a:buClr>
                <a:schemeClr val="accent5">
                  <a:lumMod val="75000"/>
                </a:schemeClr>
              </a:buClr>
              <a:buFont typeface="+mj-lt"/>
              <a:buAutoNum type="arabicPeriod"/>
            </a:pPr>
            <a:r>
              <a:rPr lang="en-US" sz="3600" dirty="0">
                <a:solidFill>
                  <a:schemeClr val="accent5">
                    <a:lumMod val="75000"/>
                  </a:schemeClr>
                </a:solidFill>
              </a:rPr>
              <a:t>CREATE ✓</a:t>
            </a:r>
          </a:p>
          <a:p>
            <a:pPr marL="457189" indent="-457189">
              <a:buClr>
                <a:schemeClr val="accent5">
                  <a:lumMod val="75000"/>
                </a:schemeClr>
              </a:buClr>
              <a:buFont typeface="+mj-lt"/>
              <a:buAutoNum type="arabicPeriod"/>
            </a:pPr>
            <a:r>
              <a:rPr lang="en-US" sz="3600" dirty="0">
                <a:solidFill>
                  <a:schemeClr val="accent5">
                    <a:lumMod val="75000"/>
                  </a:schemeClr>
                </a:solidFill>
              </a:rPr>
              <a:t>READ ✓</a:t>
            </a:r>
          </a:p>
          <a:p>
            <a:pPr marL="457189" indent="-457189">
              <a:buClr>
                <a:schemeClr val="accent5">
                  <a:lumMod val="75000"/>
                </a:schemeClr>
              </a:buClr>
              <a:buFont typeface="+mj-lt"/>
              <a:buAutoNum type="arabicPeriod"/>
            </a:pPr>
            <a:r>
              <a:rPr lang="en-US" sz="3600" dirty="0">
                <a:solidFill>
                  <a:schemeClr val="accent5">
                    <a:lumMod val="75000"/>
                  </a:schemeClr>
                </a:solidFill>
              </a:rPr>
              <a:t>UPDATE ✓</a:t>
            </a:r>
          </a:p>
          <a:p>
            <a:pPr marL="457189" indent="-457189">
              <a:buClr>
                <a:schemeClr val="accent5">
                  <a:lumMod val="75000"/>
                </a:schemeClr>
              </a:buClr>
              <a:buFont typeface="+mj-lt"/>
              <a:buAutoNum type="arabicPeriod"/>
            </a:pPr>
            <a:r>
              <a:rPr lang="en-US" sz="3600" dirty="0">
                <a:solidFill>
                  <a:schemeClr val="accent5">
                    <a:lumMod val="75000"/>
                  </a:schemeClr>
                </a:solidFill>
              </a:rPr>
              <a:t>DELETE ✓</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274931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 ARTISAN</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MY" sz="3200" dirty="0"/>
              <a:t>Scaffold basic </a:t>
            </a:r>
            <a:r>
              <a:rPr lang="en-MY" sz="3200" dirty="0" err="1"/>
              <a:t>AdminLTE</a:t>
            </a:r>
            <a:r>
              <a:rPr lang="en-MY" sz="3200" dirty="0"/>
              <a:t> login and registration views and routes</a:t>
            </a: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584775"/>
          </a:xfrm>
          <a:prstGeom prst="rect">
            <a:avLst/>
          </a:prstGeom>
          <a:solidFill>
            <a:schemeClr val="bg1"/>
          </a:solidFill>
        </p:spPr>
        <p:txBody>
          <a:bodyPr wrap="square" rtlCol="0">
            <a:spAutoFit/>
          </a:bodyPr>
          <a:lstStyle/>
          <a:p>
            <a:r>
              <a:rPr lang="en-MY" sz="3200" dirty="0" err="1">
                <a:latin typeface="Menlo" panose="020B0609030804020204" pitchFamily="49" charset="0"/>
              </a:rPr>
              <a:t>php</a:t>
            </a:r>
            <a:r>
              <a:rPr lang="en-MY" sz="3200" dirty="0">
                <a:latin typeface="Menlo" panose="020B0609030804020204" pitchFamily="49" charset="0"/>
              </a:rPr>
              <a:t> artisan </a:t>
            </a:r>
            <a:r>
              <a:rPr lang="en-MY" sz="3200" dirty="0" err="1">
                <a:latin typeface="Menlo" panose="020B0609030804020204" pitchFamily="49" charset="0"/>
              </a:rPr>
              <a:t>make:adminlte</a:t>
            </a:r>
            <a:endParaRPr lang="en-MY" sz="3200" dirty="0">
              <a:latin typeface="Menlo" panose="020B0609030804020204" pitchFamily="49" charset="0"/>
            </a:endParaRPr>
          </a:p>
        </p:txBody>
      </p:sp>
    </p:spTree>
    <p:extLst>
      <p:ext uri="{BB962C8B-B14F-4D97-AF65-F5344CB8AC3E}">
        <p14:creationId xmlns:p14="http://schemas.microsoft.com/office/powerpoint/2010/main" val="92745686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 ARTISAN</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MY" sz="3200" dirty="0"/>
              <a:t>Run the migration file</a:t>
            </a: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584775"/>
          </a:xfrm>
          <a:prstGeom prst="rect">
            <a:avLst/>
          </a:prstGeom>
          <a:solidFill>
            <a:schemeClr val="bg1"/>
          </a:solidFill>
        </p:spPr>
        <p:txBody>
          <a:bodyPr wrap="square" rtlCol="0">
            <a:spAutoFit/>
          </a:bodyPr>
          <a:lstStyle/>
          <a:p>
            <a:r>
              <a:rPr lang="en-MY" sz="3200" dirty="0" err="1">
                <a:latin typeface="Menlo" panose="020B0609030804020204" pitchFamily="49" charset="0"/>
              </a:rPr>
              <a:t>php</a:t>
            </a:r>
            <a:r>
              <a:rPr lang="en-MY" sz="3200" dirty="0">
                <a:latin typeface="Menlo" panose="020B0609030804020204" pitchFamily="49" charset="0"/>
              </a:rPr>
              <a:t> artisan migrate</a:t>
            </a:r>
          </a:p>
        </p:txBody>
      </p:sp>
    </p:spTree>
    <p:extLst>
      <p:ext uri="{BB962C8B-B14F-4D97-AF65-F5344CB8AC3E}">
        <p14:creationId xmlns:p14="http://schemas.microsoft.com/office/powerpoint/2010/main" val="108751134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 LOGIN ROUTE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err="1">
                <a:solidFill>
                  <a:srgbClr val="FFFFFF"/>
                </a:solidFill>
              </a:rPr>
              <a:t>Now</a:t>
            </a:r>
            <a:r>
              <a:rPr lang="en-US" sz="3200">
                <a:solidFill>
                  <a:srgbClr val="FFFFFF"/>
                </a:solidFill>
              </a:rPr>
              <a:t>, enter this url in your browser</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0" name="Rounded Rectangle 9">
            <a:extLst>
              <a:ext uri="{FF2B5EF4-FFF2-40B4-BE49-F238E27FC236}">
                <a16:creationId xmlns:a16="http://schemas.microsoft.com/office/drawing/2014/main" id="{D8865C2C-48C5-3D43-BA5E-E469635C5CF6}"/>
              </a:ext>
            </a:extLst>
          </p:cNvPr>
          <p:cNvSpPr/>
          <p:nvPr/>
        </p:nvSpPr>
        <p:spPr>
          <a:xfrm>
            <a:off x="4219802" y="2591396"/>
            <a:ext cx="5832764" cy="678873"/>
          </a:xfrm>
          <a:prstGeom prst="round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bg1"/>
                </a:solidFill>
              </a:rPr>
              <a:t> http://localhost:8000/login</a:t>
            </a:r>
          </a:p>
        </p:txBody>
      </p:sp>
    </p:spTree>
    <p:extLst>
      <p:ext uri="{BB962C8B-B14F-4D97-AF65-F5344CB8AC3E}">
        <p14:creationId xmlns:p14="http://schemas.microsoft.com/office/powerpoint/2010/main" val="204021552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LOGIN PAGE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4884" y="984601"/>
            <a:ext cx="4856604" cy="3412419"/>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463268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err="1">
                <a:solidFill>
                  <a:schemeClr val="bg1"/>
                </a:solidFill>
              </a:rPr>
              <a:t>LARAVEl</a:t>
            </a:r>
            <a:r>
              <a:rPr lang="en-US" dirty="0">
                <a:solidFill>
                  <a:schemeClr val="bg1"/>
                </a:solidFill>
              </a:rPr>
              <a:t> ROUTE - SET AUTH</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498166"/>
            <a:ext cx="7006999" cy="2926116"/>
          </a:xfrm>
          <a:solidFill>
            <a:schemeClr val="tx1"/>
          </a:solidFill>
        </p:spPr>
        <p:txBody>
          <a:bodyPr anchor="b">
            <a:normAutofit/>
          </a:bodyPr>
          <a:lstStyle/>
          <a:p>
            <a:pPr marL="0" indent="0">
              <a:buNone/>
            </a:pPr>
            <a:r>
              <a:rPr lang="en-MY" sz="1800" b="1" dirty="0">
                <a:solidFill>
                  <a:srgbClr val="7A3E9D"/>
                </a:solidFill>
                <a:latin typeface="Menlo" panose="020B0609030804020204" pitchFamily="49" charset="0"/>
              </a:rPr>
              <a:t>Route</a:t>
            </a:r>
            <a:r>
              <a:rPr lang="en-MY" sz="1800" dirty="0">
                <a:solidFill>
                  <a:srgbClr val="777777"/>
                </a:solidFill>
                <a:latin typeface="Menlo" panose="020B0609030804020204" pitchFamily="49" charset="0"/>
              </a:rPr>
              <a:t>::</a:t>
            </a:r>
            <a:r>
              <a:rPr lang="en-MY" sz="1800" b="1" dirty="0">
                <a:solidFill>
                  <a:srgbClr val="AA3731"/>
                </a:solidFill>
                <a:latin typeface="Menlo" panose="020B0609030804020204" pitchFamily="49" charset="0"/>
              </a:rPr>
              <a:t>resource</a:t>
            </a:r>
            <a:r>
              <a:rPr lang="en-MY" sz="1800" dirty="0">
                <a:solidFill>
                  <a:srgbClr val="777777"/>
                </a:solidFill>
                <a:latin typeface="Menlo" panose="020B0609030804020204" pitchFamily="49" charset="0"/>
              </a:rPr>
              <a:t>('</a:t>
            </a:r>
            <a:r>
              <a:rPr lang="en-MY" sz="1800" dirty="0">
                <a:solidFill>
                  <a:srgbClr val="448C27"/>
                </a:solidFill>
                <a:latin typeface="Menlo" panose="020B0609030804020204" pitchFamily="49" charset="0"/>
              </a:rPr>
              <a:t>inventory</a:t>
            </a:r>
            <a:r>
              <a:rPr lang="en-MY" sz="1800" dirty="0">
                <a:solidFill>
                  <a:srgbClr val="777777"/>
                </a:solidFill>
                <a:latin typeface="Menlo" panose="020B0609030804020204" pitchFamily="49" charset="0"/>
              </a:rPr>
              <a:t>','</a:t>
            </a:r>
            <a:r>
              <a:rPr lang="en-MY" sz="1800" dirty="0" err="1">
                <a:solidFill>
                  <a:srgbClr val="448C27"/>
                </a:solidFill>
                <a:latin typeface="Menlo" panose="020B0609030804020204" pitchFamily="49" charset="0"/>
              </a:rPr>
              <a:t>InventoryController</a:t>
            </a:r>
            <a:r>
              <a:rPr lang="en-MY" sz="1800" dirty="0">
                <a:solidFill>
                  <a:srgbClr val="777777"/>
                </a:solidFill>
                <a:latin typeface="Menlo" panose="020B0609030804020204" pitchFamily="49" charset="0"/>
              </a:rPr>
              <a:t>')</a:t>
            </a:r>
            <a:r>
              <a:rPr lang="en-MY" sz="1800" dirty="0">
                <a:solidFill>
                  <a:srgbClr val="777777"/>
                </a:solidFill>
                <a:highlight>
                  <a:srgbClr val="FFFF00"/>
                </a:highlight>
                <a:latin typeface="Menlo" panose="020B0609030804020204" pitchFamily="49" charset="0"/>
              </a:rPr>
              <a:t>-&gt;</a:t>
            </a:r>
            <a:r>
              <a:rPr lang="en-MY" sz="1800" b="1" dirty="0">
                <a:solidFill>
                  <a:srgbClr val="AA3731"/>
                </a:solidFill>
                <a:highlight>
                  <a:srgbClr val="FFFF00"/>
                </a:highlight>
                <a:latin typeface="Menlo" panose="020B0609030804020204" pitchFamily="49" charset="0"/>
              </a:rPr>
              <a:t>middleware</a:t>
            </a:r>
            <a:r>
              <a:rPr lang="en-MY" sz="1800" dirty="0">
                <a:solidFill>
                  <a:srgbClr val="777777"/>
                </a:solidFill>
                <a:highlight>
                  <a:srgbClr val="FFFF00"/>
                </a:highlight>
                <a:latin typeface="Menlo" panose="020B0609030804020204" pitchFamily="49" charset="0"/>
              </a:rPr>
              <a:t>('</a:t>
            </a:r>
            <a:r>
              <a:rPr lang="en-MY" sz="1800" dirty="0" err="1">
                <a:solidFill>
                  <a:srgbClr val="448C27"/>
                </a:solidFill>
                <a:highlight>
                  <a:srgbClr val="FFFF00"/>
                </a:highlight>
                <a:latin typeface="Menlo" panose="020B0609030804020204" pitchFamily="49" charset="0"/>
              </a:rPr>
              <a:t>auth</a:t>
            </a:r>
            <a:r>
              <a:rPr lang="en-MY" sz="1800" dirty="0">
                <a:solidFill>
                  <a:srgbClr val="777777"/>
                </a:solidFill>
                <a:highlight>
                  <a:srgbClr val="FFFF00"/>
                </a:highlight>
                <a:latin typeface="Menlo" panose="020B0609030804020204" pitchFamily="49" charset="0"/>
              </a:rPr>
              <a:t>’)</a:t>
            </a:r>
            <a:r>
              <a:rPr lang="en-MY" sz="1800" dirty="0">
                <a:solidFill>
                  <a:srgbClr val="777777"/>
                </a:solidFill>
                <a:latin typeface="Menlo" panose="020B0609030804020204" pitchFamily="49" charset="0"/>
              </a:rPr>
              <a:t>;</a:t>
            </a:r>
          </a:p>
          <a:p>
            <a:pPr marL="0" indent="0">
              <a:buNone/>
            </a:pPr>
            <a:endParaRPr lang="en-MY" sz="1800" b="1" dirty="0">
              <a:solidFill>
                <a:srgbClr val="7A3E9D"/>
              </a:solidFill>
              <a:latin typeface="Menlo" panose="020B0609030804020204" pitchFamily="49" charset="0"/>
            </a:endParaRPr>
          </a:p>
          <a:p>
            <a:pPr marL="0" indent="0">
              <a:buNone/>
            </a:pPr>
            <a:r>
              <a:rPr lang="en-MY" sz="1800" b="1" dirty="0">
                <a:solidFill>
                  <a:srgbClr val="7A3E9D"/>
                </a:solidFill>
                <a:highlight>
                  <a:srgbClr val="FFFF00"/>
                </a:highlight>
                <a:latin typeface="Menlo" panose="020B0609030804020204" pitchFamily="49" charset="0"/>
              </a:rPr>
              <a:t>Route</a:t>
            </a:r>
            <a:r>
              <a:rPr lang="en-MY" sz="1800" dirty="0">
                <a:solidFill>
                  <a:srgbClr val="777777"/>
                </a:solidFill>
                <a:highlight>
                  <a:srgbClr val="FFFF00"/>
                </a:highlight>
                <a:latin typeface="Menlo" panose="020B0609030804020204" pitchFamily="49" charset="0"/>
              </a:rPr>
              <a:t>::</a:t>
            </a:r>
            <a:r>
              <a:rPr lang="en-MY" sz="1800" b="1" dirty="0">
                <a:solidFill>
                  <a:srgbClr val="AA3731"/>
                </a:solidFill>
                <a:highlight>
                  <a:srgbClr val="FFFF00"/>
                </a:highlight>
                <a:latin typeface="Menlo" panose="020B0609030804020204" pitchFamily="49" charset="0"/>
              </a:rPr>
              <a:t>get</a:t>
            </a:r>
            <a:r>
              <a:rPr lang="en-MY" sz="1800" dirty="0">
                <a:solidFill>
                  <a:srgbClr val="777777"/>
                </a:solidFill>
                <a:highlight>
                  <a:srgbClr val="FFFF00"/>
                </a:highlight>
                <a:latin typeface="Menlo" panose="020B0609030804020204" pitchFamily="49" charset="0"/>
              </a:rPr>
              <a:t>('</a:t>
            </a:r>
            <a:r>
              <a:rPr lang="en-MY" sz="1800" dirty="0">
                <a:solidFill>
                  <a:srgbClr val="448C27"/>
                </a:solidFill>
                <a:highlight>
                  <a:srgbClr val="FFFF00"/>
                </a:highlight>
                <a:latin typeface="Menlo" panose="020B0609030804020204" pitchFamily="49" charset="0"/>
              </a:rPr>
              <a:t>/</a:t>
            </a:r>
            <a:r>
              <a:rPr lang="en-MY" sz="1800" dirty="0">
                <a:solidFill>
                  <a:srgbClr val="777777"/>
                </a:solidFill>
                <a:highlight>
                  <a:srgbClr val="FFFF00"/>
                </a:highlight>
                <a:latin typeface="Menlo" panose="020B0609030804020204" pitchFamily="49" charset="0"/>
              </a:rPr>
              <a:t>','</a:t>
            </a:r>
            <a:r>
              <a:rPr lang="en-MY" sz="1800" dirty="0" err="1">
                <a:solidFill>
                  <a:srgbClr val="448C27"/>
                </a:solidFill>
                <a:highlight>
                  <a:srgbClr val="FFFF00"/>
                </a:highlight>
                <a:latin typeface="Menlo" panose="020B0609030804020204" pitchFamily="49" charset="0"/>
              </a:rPr>
              <a:t>HomeController@index</a:t>
            </a:r>
            <a:r>
              <a:rPr lang="en-MY" sz="1800" dirty="0">
                <a:solidFill>
                  <a:srgbClr val="777777"/>
                </a:solidFill>
                <a:highlight>
                  <a:srgbClr val="FFFF00"/>
                </a:highlight>
                <a:latin typeface="Menlo" panose="020B0609030804020204" pitchFamily="49" charset="0"/>
              </a:rPr>
              <a:t>’);</a:t>
            </a:r>
            <a:endParaRPr lang="en-MY" sz="1800" dirty="0">
              <a:solidFill>
                <a:srgbClr val="333333"/>
              </a:solidFill>
              <a:highlight>
                <a:srgbClr val="FFFF00"/>
              </a:highlight>
              <a:latin typeface="Menlo" panose="020B0609030804020204" pitchFamily="49" charset="0"/>
            </a:endParaRPr>
          </a:p>
          <a:p>
            <a:pPr marL="0" indent="0">
              <a:buNone/>
            </a:pPr>
            <a:endParaRPr lang="en-MY" sz="1800" dirty="0">
              <a:solidFill>
                <a:srgbClr val="777777"/>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6155271" y="967051"/>
            <a:ext cx="3132011" cy="461665"/>
          </a:xfrm>
          <a:prstGeom prst="rect">
            <a:avLst/>
          </a:prstGeom>
          <a:noFill/>
        </p:spPr>
        <p:txBody>
          <a:bodyPr wrap="none" rtlCol="0">
            <a:spAutoFit/>
          </a:bodyPr>
          <a:lstStyle/>
          <a:p>
            <a:pPr algn="ctr"/>
            <a:r>
              <a:rPr lang="en-US" sz="2400"/>
              <a:t>Edit file </a:t>
            </a:r>
            <a:r>
              <a:rPr lang="en-US" sz="2400">
                <a:highlight>
                  <a:srgbClr val="800000"/>
                </a:highlight>
              </a:rPr>
              <a:t>routes</a:t>
            </a:r>
            <a:r>
              <a:rPr lang="en-US" sz="2400" dirty="0">
                <a:highlight>
                  <a:srgbClr val="800000"/>
                </a:highlight>
              </a:rPr>
              <a:t>/</a:t>
            </a:r>
            <a:r>
              <a:rPr lang="en-US" sz="2400" dirty="0" err="1">
                <a:highlight>
                  <a:srgbClr val="800000"/>
                </a:highlight>
              </a:rPr>
              <a:t>web.php</a:t>
            </a:r>
            <a:endParaRPr lang="en-US" sz="2400" dirty="0">
              <a:highlight>
                <a:srgbClr val="800000"/>
              </a:highlight>
            </a:endParaRPr>
          </a:p>
        </p:txBody>
      </p:sp>
    </p:spTree>
    <p:extLst>
      <p:ext uri="{BB962C8B-B14F-4D97-AF65-F5344CB8AC3E}">
        <p14:creationId xmlns:p14="http://schemas.microsoft.com/office/powerpoint/2010/main" val="201298378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ROUTE - INVENTORY AUTH</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dirty="0">
                <a:solidFill>
                  <a:srgbClr val="FFFFFF"/>
                </a:solidFill>
              </a:rPr>
              <a:t>Now, enter this </a:t>
            </a:r>
            <a:r>
              <a:rPr lang="en-US" sz="3200" dirty="0" err="1">
                <a:solidFill>
                  <a:srgbClr val="FFFFFF"/>
                </a:solidFill>
              </a:rPr>
              <a:t>url</a:t>
            </a:r>
            <a:r>
              <a:rPr lang="en-US" sz="3200" dirty="0">
                <a:solidFill>
                  <a:srgbClr val="FFFFFF"/>
                </a:solidFill>
              </a:rPr>
              <a:t> in your browser</a:t>
            </a: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0" name="Rounded Rectangle 9">
            <a:extLst>
              <a:ext uri="{FF2B5EF4-FFF2-40B4-BE49-F238E27FC236}">
                <a16:creationId xmlns:a16="http://schemas.microsoft.com/office/drawing/2014/main" id="{D8865C2C-48C5-3D43-BA5E-E469635C5CF6}"/>
              </a:ext>
            </a:extLst>
          </p:cNvPr>
          <p:cNvSpPr/>
          <p:nvPr/>
        </p:nvSpPr>
        <p:spPr>
          <a:xfrm>
            <a:off x="4219802" y="2591396"/>
            <a:ext cx="5832764" cy="678873"/>
          </a:xfrm>
          <a:prstGeom prst="round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bg1"/>
                </a:solidFill>
              </a:rPr>
              <a:t> http://localhost:8000/inventory</a:t>
            </a:r>
          </a:p>
        </p:txBody>
      </p:sp>
    </p:spTree>
    <p:extLst>
      <p:ext uri="{BB962C8B-B14F-4D97-AF65-F5344CB8AC3E}">
        <p14:creationId xmlns:p14="http://schemas.microsoft.com/office/powerpoint/2010/main" val="243365175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LOGIN PAGE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4884" y="984601"/>
            <a:ext cx="4856604" cy="3412419"/>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246865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 DISABLE REGISTER</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2372810"/>
            <a:ext cx="7006999" cy="2051472"/>
          </a:xfrm>
          <a:solidFill>
            <a:schemeClr val="tx1"/>
          </a:solidFill>
        </p:spPr>
        <p:txBody>
          <a:bodyPr anchor="b">
            <a:normAutofit/>
          </a:bodyPr>
          <a:lstStyle/>
          <a:p>
            <a:r>
              <a:rPr lang="en-MY" sz="2000" dirty="0">
                <a:solidFill>
                  <a:srgbClr val="777777"/>
                </a:solidFill>
                <a:latin typeface="Menlo" panose="020B0609030804020204" pitchFamily="49" charset="0"/>
              </a:rPr>
              <a:t>'</a:t>
            </a:r>
            <a:r>
              <a:rPr lang="en-MY" sz="2000" dirty="0" err="1">
                <a:solidFill>
                  <a:srgbClr val="448C27"/>
                </a:solidFill>
                <a:latin typeface="Menlo" panose="020B0609030804020204" pitchFamily="49" charset="0"/>
              </a:rPr>
              <a:t>register_url</a:t>
            </a:r>
            <a:r>
              <a:rPr lang="en-MY" sz="2000" dirty="0">
                <a:solidFill>
                  <a:srgbClr val="777777"/>
                </a:solidFill>
                <a:latin typeface="Menlo" panose="020B0609030804020204" pitchFamily="49" charset="0"/>
              </a:rPr>
              <a:t>'</a:t>
            </a:r>
            <a:r>
              <a:rPr lang="en-MY" sz="2000" dirty="0">
                <a:solidFill>
                  <a:srgbClr val="333333"/>
                </a:solidFill>
                <a:latin typeface="Menlo" panose="020B0609030804020204" pitchFamily="49" charset="0"/>
              </a:rPr>
              <a:t> </a:t>
            </a:r>
            <a:r>
              <a:rPr lang="en-MY" sz="2000" dirty="0">
                <a:solidFill>
                  <a:srgbClr val="777777"/>
                </a:solidFill>
                <a:latin typeface="Menlo" panose="020B0609030804020204" pitchFamily="49" charset="0"/>
              </a:rPr>
              <a:t>=&gt;</a:t>
            </a:r>
            <a:r>
              <a:rPr lang="en-MY" sz="2000" dirty="0">
                <a:solidFill>
                  <a:srgbClr val="333333"/>
                </a:solidFill>
                <a:latin typeface="Menlo" panose="020B0609030804020204" pitchFamily="49" charset="0"/>
              </a:rPr>
              <a:t> </a:t>
            </a:r>
            <a:r>
              <a:rPr lang="en-MY" sz="2000" dirty="0">
                <a:solidFill>
                  <a:srgbClr val="AB6526"/>
                </a:solidFill>
                <a:latin typeface="Menlo" panose="020B0609030804020204" pitchFamily="49" charset="0"/>
              </a:rPr>
              <a:t>null</a:t>
            </a:r>
            <a:r>
              <a:rPr lang="en-MY" sz="2000" dirty="0">
                <a:solidFill>
                  <a:srgbClr val="777777"/>
                </a:solidFill>
                <a:latin typeface="Menlo" panose="020B0609030804020204" pitchFamily="49" charset="0"/>
              </a:rPr>
              <a:t>,</a:t>
            </a:r>
          </a:p>
          <a:p>
            <a:endParaRPr lang="en-MY" sz="2000" dirty="0">
              <a:solidFill>
                <a:srgbClr val="777777"/>
              </a:solidFill>
              <a:latin typeface="Menlo" panose="020B0609030804020204" pitchFamily="49" charset="0"/>
            </a:endParaRPr>
          </a:p>
          <a:p>
            <a:endParaRPr lang="en-MY" sz="2000" dirty="0">
              <a:solidFill>
                <a:srgbClr val="333333"/>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5875162" y="1589414"/>
            <a:ext cx="3692229" cy="461665"/>
          </a:xfrm>
          <a:prstGeom prst="rect">
            <a:avLst/>
          </a:prstGeom>
          <a:noFill/>
        </p:spPr>
        <p:txBody>
          <a:bodyPr wrap="none" rtlCol="0">
            <a:spAutoFit/>
          </a:bodyPr>
          <a:lstStyle/>
          <a:p>
            <a:pPr algn="ctr"/>
            <a:r>
              <a:rPr lang="en-US" sz="2400" dirty="0"/>
              <a:t>Edit file </a:t>
            </a:r>
            <a:r>
              <a:rPr lang="en-US" sz="2400" dirty="0">
                <a:highlight>
                  <a:srgbClr val="800000"/>
                </a:highlight>
              </a:rPr>
              <a:t>config/</a:t>
            </a:r>
            <a:r>
              <a:rPr lang="en-US" sz="2400" dirty="0" err="1">
                <a:highlight>
                  <a:srgbClr val="800000"/>
                </a:highlight>
              </a:rPr>
              <a:t>adminlte.php</a:t>
            </a:r>
            <a:endParaRPr lang="en-US" sz="2400" dirty="0">
              <a:highlight>
                <a:srgbClr val="800000"/>
              </a:highlight>
            </a:endParaRPr>
          </a:p>
        </p:txBody>
      </p:sp>
    </p:spTree>
    <p:extLst>
      <p:ext uri="{BB962C8B-B14F-4D97-AF65-F5344CB8AC3E}">
        <p14:creationId xmlns:p14="http://schemas.microsoft.com/office/powerpoint/2010/main" val="188060877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RUN IN BROWSER</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a:solidFill>
                  <a:srgbClr val="FFFFFF"/>
                </a:solidFill>
              </a:rPr>
              <a:t>Open any web browser (</a:t>
            </a:r>
            <a:r>
              <a:rPr lang="en-US" sz="3200" dirty="0" err="1">
                <a:solidFill>
                  <a:srgbClr val="FFFFFF"/>
                </a:solidFill>
              </a:rPr>
              <a:t>e.</a:t>
            </a:r>
            <a:r>
              <a:rPr lang="en-US" sz="3200" err="1">
                <a:solidFill>
                  <a:srgbClr val="FFFFFF"/>
                </a:solidFill>
              </a:rPr>
              <a:t>g</a:t>
            </a:r>
            <a:r>
              <a:rPr lang="en-US" sz="3200">
                <a:solidFill>
                  <a:srgbClr val="FFFFFF"/>
                </a:solidFill>
              </a:rPr>
              <a:t>. Google Chrome) and enter this url</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0" name="Rounded Rectangle 9">
            <a:extLst>
              <a:ext uri="{FF2B5EF4-FFF2-40B4-BE49-F238E27FC236}">
                <a16:creationId xmlns:a16="http://schemas.microsoft.com/office/drawing/2014/main" id="{D8865C2C-48C5-3D43-BA5E-E469635C5CF6}"/>
              </a:ext>
            </a:extLst>
          </p:cNvPr>
          <p:cNvSpPr/>
          <p:nvPr/>
        </p:nvSpPr>
        <p:spPr>
          <a:xfrm>
            <a:off x="4219802" y="2591396"/>
            <a:ext cx="5832764" cy="678873"/>
          </a:xfrm>
          <a:prstGeom prst="round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a:solidFill>
                  <a:schemeClr val="bg1"/>
                </a:solidFill>
              </a:rPr>
              <a:t> http</a:t>
            </a:r>
            <a:r>
              <a:rPr lang="en-US" sz="3200" dirty="0">
                <a:solidFill>
                  <a:schemeClr val="bg1"/>
                </a:solidFill>
              </a:rPr>
              <a:t>://localhost:8000</a:t>
            </a:r>
          </a:p>
        </p:txBody>
      </p:sp>
    </p:spTree>
    <p:extLst>
      <p:ext uri="{BB962C8B-B14F-4D97-AF65-F5344CB8AC3E}">
        <p14:creationId xmlns:p14="http://schemas.microsoft.com/office/powerpoint/2010/main" val="351528879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 DISABLE REGISTER</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4884" y="987964"/>
            <a:ext cx="4856604" cy="3405693"/>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201983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 WELCOME PAGE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77557" y="965200"/>
            <a:ext cx="4891260" cy="3451225"/>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26535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dirty="0">
                <a:solidFill>
                  <a:schemeClr val="bg1"/>
                </a:solidFill>
              </a:rPr>
              <a:t>LARAVEL - APPLICATION STRUCTURE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6956623" y="965200"/>
            <a:ext cx="1533127" cy="3451225"/>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586033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ROUTes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14505445-DAE0-CB46-B5EC-39589FE6FC4B}"/>
              </a:ext>
            </a:extLst>
          </p:cNvPr>
          <p:cNvPicPr>
            <a:picLocks noGrp="1" noChangeAspect="1"/>
          </p:cNvPicPr>
          <p:nvPr>
            <p:ph idx="1"/>
          </p:nvPr>
        </p:nvPicPr>
        <p:blipFill>
          <a:blip r:embed="rId2"/>
          <a:stretch>
            <a:fillRect/>
          </a:stretch>
        </p:blipFill>
        <p:spPr>
          <a:xfrm>
            <a:off x="6022134" y="1376362"/>
            <a:ext cx="3402105" cy="2628900"/>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39081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VIEWs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14505445-DAE0-CB46-B5EC-39589FE6FC4B}"/>
              </a:ext>
            </a:extLst>
          </p:cNvPr>
          <p:cNvPicPr>
            <a:picLocks noGrp="1" noChangeAspect="1"/>
          </p:cNvPicPr>
          <p:nvPr>
            <p:ph idx="1"/>
          </p:nvPr>
        </p:nvPicPr>
        <p:blipFill>
          <a:blip r:embed="rId2"/>
          <a:stretch>
            <a:fillRect/>
          </a:stretch>
        </p:blipFill>
        <p:spPr>
          <a:xfrm>
            <a:off x="6022134" y="1466884"/>
            <a:ext cx="3402105" cy="2447856"/>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305854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dirty="0" err="1">
                <a:solidFill>
                  <a:schemeClr val="bg1"/>
                </a:solidFill>
              </a:rPr>
              <a:t>LARAVEl</a:t>
            </a:r>
            <a:r>
              <a:rPr lang="en-US" dirty="0">
                <a:solidFill>
                  <a:schemeClr val="bg1"/>
                </a:solidFill>
              </a:rPr>
              <a:t> ROUTING - WELCOME PAGE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619460"/>
            <a:ext cx="7006999" cy="2596477"/>
          </a:xfrm>
          <a:solidFill>
            <a:schemeClr val="tx1">
              <a:lumMod val="95000"/>
            </a:schemeClr>
          </a:solidFill>
        </p:spPr>
        <p:txBody>
          <a:bodyPr anchor="b">
            <a:normAutofit/>
          </a:bodyPr>
          <a:lstStyle/>
          <a:p>
            <a:r>
              <a:rPr lang="en-MY" dirty="0">
                <a:solidFill>
                  <a:srgbClr val="0086B3"/>
                </a:solidFill>
                <a:latin typeface="Courier" pitchFamily="2" charset="0"/>
              </a:rPr>
              <a:t>Route</a:t>
            </a:r>
            <a:r>
              <a:rPr lang="en-MY" dirty="0">
                <a:solidFill>
                  <a:srgbClr val="333333"/>
                </a:solidFill>
                <a:latin typeface="Courier" pitchFamily="2" charset="0"/>
              </a:rPr>
              <a:t>::</a:t>
            </a:r>
            <a:r>
              <a:rPr lang="en-MY">
                <a:solidFill>
                  <a:srgbClr val="0086B3"/>
                </a:solidFill>
                <a:latin typeface="Courier" pitchFamily="2" charset="0"/>
              </a:rPr>
              <a:t>get</a:t>
            </a:r>
            <a:r>
              <a:rPr lang="en-MY">
                <a:solidFill>
                  <a:srgbClr val="333333"/>
                </a:solidFill>
                <a:latin typeface="Courier" pitchFamily="2" charset="0"/>
              </a:rPr>
              <a:t>(</a:t>
            </a:r>
            <a:r>
              <a:rPr lang="en-MY">
                <a:solidFill>
                  <a:srgbClr val="DF5000"/>
                </a:solidFill>
                <a:latin typeface="Courier" pitchFamily="2" charset="0"/>
              </a:rPr>
              <a:t>'/'</a:t>
            </a:r>
            <a:r>
              <a:rPr lang="en-MY">
                <a:solidFill>
                  <a:srgbClr val="333333"/>
                </a:solidFill>
                <a:latin typeface="Courier" pitchFamily="2" charset="0"/>
              </a:rPr>
              <a:t>, function () {</a:t>
            </a:r>
            <a:endParaRPr lang="en-MY" dirty="0">
              <a:solidFill>
                <a:srgbClr val="333333"/>
              </a:solidFill>
              <a:latin typeface="Courier" pitchFamily="2" charset="0"/>
            </a:endParaRPr>
          </a:p>
          <a:p>
            <a:r>
              <a:rPr lang="en-MY">
                <a:solidFill>
                  <a:srgbClr val="333333"/>
                </a:solidFill>
                <a:latin typeface="Courier" pitchFamily="2" charset="0"/>
              </a:rPr>
              <a:t>    return </a:t>
            </a:r>
            <a:r>
              <a:rPr lang="en-MY">
                <a:solidFill>
                  <a:srgbClr val="0086B3"/>
                </a:solidFill>
                <a:latin typeface="Courier" pitchFamily="2" charset="0"/>
              </a:rPr>
              <a:t>view</a:t>
            </a:r>
            <a:r>
              <a:rPr lang="en-MY" dirty="0">
                <a:solidFill>
                  <a:srgbClr val="333333"/>
                </a:solidFill>
                <a:latin typeface="Courier" pitchFamily="2" charset="0"/>
              </a:rPr>
              <a:t>(</a:t>
            </a:r>
            <a:r>
              <a:rPr lang="en-MY" dirty="0">
                <a:solidFill>
                  <a:srgbClr val="DF5000"/>
                </a:solidFill>
                <a:latin typeface="Courier" pitchFamily="2" charset="0"/>
              </a:rPr>
              <a:t>'welcome'</a:t>
            </a:r>
            <a:r>
              <a:rPr lang="en-MY" dirty="0">
                <a:solidFill>
                  <a:srgbClr val="333333"/>
                </a:solidFill>
                <a:latin typeface="Courier" pitchFamily="2" charset="0"/>
              </a:rPr>
              <a:t>);</a:t>
            </a:r>
          </a:p>
          <a:p>
            <a:r>
              <a:rPr lang="en-MY" dirty="0">
                <a:solidFill>
                  <a:srgbClr val="333333"/>
                </a:solidFill>
                <a:latin typeface="Courier" pitchFamily="2" charset="0"/>
              </a:rPr>
              <a:t>});</a:t>
            </a:r>
          </a:p>
          <a:p>
            <a:endParaRPr lang="en-MY" dirty="0">
              <a:solidFill>
                <a:srgbClr val="333333"/>
              </a:solidFill>
              <a:latin typeface="Courier" pitchFamily="2"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4" name="Right Brace 3">
            <a:extLst>
              <a:ext uri="{FF2B5EF4-FFF2-40B4-BE49-F238E27FC236}">
                <a16:creationId xmlns:a16="http://schemas.microsoft.com/office/drawing/2014/main" id="{BFF72BE1-CBC6-C043-91B3-8C9DA9D53752}"/>
              </a:ext>
            </a:extLst>
          </p:cNvPr>
          <p:cNvSpPr/>
          <p:nvPr/>
        </p:nvSpPr>
        <p:spPr>
          <a:xfrm rot="5400000">
            <a:off x="7761848" y="2653349"/>
            <a:ext cx="244922" cy="1374635"/>
          </a:xfrm>
          <a:prstGeom prst="rightBrace">
            <a:avLst>
              <a:gd name="adj1" fmla="val 54950"/>
              <a:gd name="adj2" fmla="val 51428"/>
            </a:avLst>
          </a:prstGeom>
          <a:ln w="19050"/>
        </p:spPr>
        <p:style>
          <a:lnRef idx="1">
            <a:schemeClr val="accent5"/>
          </a:lnRef>
          <a:fillRef idx="0">
            <a:schemeClr val="accent5"/>
          </a:fillRef>
          <a:effectRef idx="0">
            <a:schemeClr val="accent5"/>
          </a:effectRef>
          <a:fontRef idx="minor">
            <a:schemeClr val="tx1"/>
          </a:fontRef>
        </p:style>
        <p:txBody>
          <a:bodyPr rtlCol="0" anchor="ctr"/>
          <a:lstStyle/>
          <a:p>
            <a:pPr algn="ctr"/>
            <a:endParaRPr lang="en-US"/>
          </a:p>
        </p:txBody>
      </p:sp>
      <p:sp>
        <p:nvSpPr>
          <p:cNvPr id="5" name="TextBox 4">
            <a:extLst>
              <a:ext uri="{FF2B5EF4-FFF2-40B4-BE49-F238E27FC236}">
                <a16:creationId xmlns:a16="http://schemas.microsoft.com/office/drawing/2014/main" id="{1C5CB55B-50C2-784B-8590-6C585CBA457B}"/>
              </a:ext>
            </a:extLst>
          </p:cNvPr>
          <p:cNvSpPr txBox="1"/>
          <p:nvPr/>
        </p:nvSpPr>
        <p:spPr>
          <a:xfrm>
            <a:off x="5418112" y="1767349"/>
            <a:ext cx="2281394" cy="369332"/>
          </a:xfrm>
          <a:prstGeom prst="rect">
            <a:avLst/>
          </a:prstGeom>
          <a:noFill/>
        </p:spPr>
        <p:txBody>
          <a:bodyPr wrap="none" rtlCol="0">
            <a:spAutoFit/>
          </a:bodyPr>
          <a:lstStyle/>
          <a:p>
            <a:pPr algn="ctr"/>
            <a:r>
              <a:rPr lang="en-US" dirty="0">
                <a:solidFill>
                  <a:schemeClr val="accent5"/>
                </a:solidFill>
              </a:rPr>
              <a:t>http://localhost:8000/</a:t>
            </a:r>
          </a:p>
        </p:txBody>
      </p:sp>
      <p:sp>
        <p:nvSpPr>
          <p:cNvPr id="12" name="TextBox 11">
            <a:extLst>
              <a:ext uri="{FF2B5EF4-FFF2-40B4-BE49-F238E27FC236}">
                <a16:creationId xmlns:a16="http://schemas.microsoft.com/office/drawing/2014/main" id="{961B24B1-BD7E-BE4B-B844-B2DC95FAB66E}"/>
              </a:ext>
            </a:extLst>
          </p:cNvPr>
          <p:cNvSpPr txBox="1"/>
          <p:nvPr/>
        </p:nvSpPr>
        <p:spPr>
          <a:xfrm>
            <a:off x="6898045" y="3441559"/>
            <a:ext cx="1972528" cy="369332"/>
          </a:xfrm>
          <a:prstGeom prst="rect">
            <a:avLst/>
          </a:prstGeom>
          <a:noFill/>
        </p:spPr>
        <p:txBody>
          <a:bodyPr wrap="none" rtlCol="0">
            <a:spAutoFit/>
          </a:bodyPr>
          <a:lstStyle/>
          <a:p>
            <a:pPr algn="ctr"/>
            <a:r>
              <a:rPr lang="en-US" dirty="0" err="1">
                <a:solidFill>
                  <a:schemeClr val="accent5"/>
                </a:solidFill>
              </a:rPr>
              <a:t>welcome.blade.php</a:t>
            </a:r>
            <a:endParaRPr lang="en-US" dirty="0">
              <a:solidFill>
                <a:schemeClr val="accent5"/>
              </a:solidFill>
            </a:endParaRPr>
          </a:p>
        </p:txBody>
      </p:sp>
      <p:sp>
        <p:nvSpPr>
          <p:cNvPr id="14" name="Right Brace 13">
            <a:extLst>
              <a:ext uri="{FF2B5EF4-FFF2-40B4-BE49-F238E27FC236}">
                <a16:creationId xmlns:a16="http://schemas.microsoft.com/office/drawing/2014/main" id="{CEFD9633-940D-434F-809B-358711E93B0D}"/>
              </a:ext>
            </a:extLst>
          </p:cNvPr>
          <p:cNvSpPr/>
          <p:nvPr/>
        </p:nvSpPr>
        <p:spPr>
          <a:xfrm rot="16200000">
            <a:off x="6436348" y="2062247"/>
            <a:ext cx="244922" cy="368037"/>
          </a:xfrm>
          <a:prstGeom prst="rightBrace">
            <a:avLst>
              <a:gd name="adj1" fmla="val 54950"/>
              <a:gd name="adj2" fmla="val 51428"/>
            </a:avLst>
          </a:prstGeom>
          <a:ln w="19050"/>
        </p:spPr>
        <p:style>
          <a:lnRef idx="1">
            <a:schemeClr val="accent5"/>
          </a:lnRef>
          <a:fillRef idx="0">
            <a:schemeClr val="accent5"/>
          </a:fillRef>
          <a:effectRef idx="0">
            <a:schemeClr val="accent5"/>
          </a:effectRef>
          <a:fontRef idx="minor">
            <a:schemeClr val="tx1"/>
          </a:fontRef>
        </p:style>
        <p:txBody>
          <a:bodyPr rtlCol="0" anchor="ctr"/>
          <a:lstStyle/>
          <a:p>
            <a:pPr algn="ctr"/>
            <a:endParaRPr lang="en-US"/>
          </a:p>
        </p:txBody>
      </p:sp>
      <p:sp>
        <p:nvSpPr>
          <p:cNvPr id="6" name="TextBox 5">
            <a:extLst>
              <a:ext uri="{FF2B5EF4-FFF2-40B4-BE49-F238E27FC236}">
                <a16:creationId xmlns:a16="http://schemas.microsoft.com/office/drawing/2014/main" id="{28E9D047-E52E-DB49-B16A-BEC597BFFD6F}"/>
              </a:ext>
            </a:extLst>
          </p:cNvPr>
          <p:cNvSpPr txBox="1"/>
          <p:nvPr/>
        </p:nvSpPr>
        <p:spPr>
          <a:xfrm>
            <a:off x="6155271" y="978631"/>
            <a:ext cx="3132011" cy="461665"/>
          </a:xfrm>
          <a:prstGeom prst="rect">
            <a:avLst/>
          </a:prstGeom>
          <a:noFill/>
        </p:spPr>
        <p:txBody>
          <a:bodyPr wrap="none" rtlCol="0">
            <a:spAutoFit/>
          </a:bodyPr>
          <a:lstStyle/>
          <a:p>
            <a:pPr algn="ctr"/>
            <a:r>
              <a:rPr lang="en-US" sz="2400"/>
              <a:t>Edit file </a:t>
            </a:r>
            <a:r>
              <a:rPr lang="en-US" sz="2400">
                <a:highlight>
                  <a:srgbClr val="800000"/>
                </a:highlight>
              </a:rPr>
              <a:t>routes</a:t>
            </a:r>
            <a:r>
              <a:rPr lang="en-US" sz="2400" dirty="0">
                <a:highlight>
                  <a:srgbClr val="800000"/>
                </a:highlight>
              </a:rPr>
              <a:t>/</a:t>
            </a:r>
            <a:r>
              <a:rPr lang="en-US" sz="2400" dirty="0" err="1">
                <a:highlight>
                  <a:srgbClr val="800000"/>
                </a:highlight>
              </a:rPr>
              <a:t>web.php</a:t>
            </a:r>
            <a:endParaRPr lang="en-US" sz="2400" dirty="0">
              <a:highlight>
                <a:srgbClr val="800000"/>
              </a:highlight>
            </a:endParaRPr>
          </a:p>
        </p:txBody>
      </p:sp>
    </p:spTree>
    <p:extLst>
      <p:ext uri="{BB962C8B-B14F-4D97-AF65-F5344CB8AC3E}">
        <p14:creationId xmlns:p14="http://schemas.microsoft.com/office/powerpoint/2010/main" val="168852317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COURSE OUTLINE - DAY 1</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fontScale="92500" lnSpcReduction="10000"/>
          </a:bodyPr>
          <a:lstStyle/>
          <a:p>
            <a:pPr marL="457189" indent="-457189">
              <a:buClr>
                <a:schemeClr val="tx1"/>
              </a:buClr>
              <a:buFont typeface="+mj-lt"/>
              <a:buAutoNum type="arabicPeriod"/>
            </a:pPr>
            <a:r>
              <a:rPr lang="en-US" sz="3600" dirty="0">
                <a:solidFill>
                  <a:srgbClr val="FFFFFF"/>
                </a:solidFill>
              </a:rPr>
              <a:t>OVERVIEW</a:t>
            </a:r>
          </a:p>
          <a:p>
            <a:pPr marL="457189" indent="-457189">
              <a:buClr>
                <a:schemeClr val="tx1"/>
              </a:buClr>
              <a:buFont typeface="+mj-lt"/>
              <a:buAutoNum type="arabicPeriod"/>
            </a:pPr>
            <a:r>
              <a:rPr lang="en-US" sz="3600">
                <a:solidFill>
                  <a:srgbClr val="FFFFFF"/>
                </a:solidFill>
              </a:rPr>
              <a:t>SOFTWARE INSTALLATION </a:t>
            </a:r>
            <a:endParaRPr lang="en-US" sz="3600" dirty="0">
              <a:solidFill>
                <a:srgbClr val="FFFFFF"/>
              </a:solidFill>
            </a:endParaRPr>
          </a:p>
          <a:p>
            <a:pPr marL="457189" indent="-457189">
              <a:buClr>
                <a:schemeClr val="tx1"/>
              </a:buClr>
              <a:buFont typeface="+mj-lt"/>
              <a:buAutoNum type="arabicPeriod"/>
            </a:pPr>
            <a:r>
              <a:rPr lang="en-US" sz="3600" dirty="0">
                <a:solidFill>
                  <a:srgbClr val="FFFFFF"/>
                </a:solidFill>
              </a:rPr>
              <a:t>LARAVEL</a:t>
            </a:r>
          </a:p>
          <a:p>
            <a:pPr marL="960107" lvl="3" indent="-457200">
              <a:buClr>
                <a:schemeClr val="tx1"/>
              </a:buClr>
              <a:buFont typeface="Courier New" panose="02070309020205020404" pitchFamily="49" charset="0"/>
              <a:buChar char="o"/>
            </a:pPr>
            <a:r>
              <a:rPr lang="en-US" sz="2800" dirty="0">
                <a:solidFill>
                  <a:srgbClr val="FFFFFF"/>
                </a:solidFill>
              </a:rPr>
              <a:t>INSTALLATION</a:t>
            </a:r>
          </a:p>
          <a:p>
            <a:pPr marL="960107" lvl="3" indent="-457200">
              <a:buClr>
                <a:schemeClr val="tx1"/>
              </a:buClr>
              <a:buFont typeface="Courier New" panose="02070309020205020404" pitchFamily="49" charset="0"/>
              <a:buChar char="o"/>
            </a:pPr>
            <a:r>
              <a:rPr lang="en-US" sz="2800" dirty="0">
                <a:solidFill>
                  <a:srgbClr val="FFFFFF"/>
                </a:solidFill>
              </a:rPr>
              <a:t>ARTISAN</a:t>
            </a:r>
          </a:p>
          <a:p>
            <a:pPr marL="960107" lvl="3" indent="-457200">
              <a:buClr>
                <a:schemeClr val="tx1"/>
              </a:buClr>
              <a:buFont typeface="Courier New" panose="02070309020205020404" pitchFamily="49" charset="0"/>
              <a:buChar char="o"/>
            </a:pPr>
            <a:r>
              <a:rPr lang="en-US" sz="2800" dirty="0">
                <a:solidFill>
                  <a:srgbClr val="FFFFFF"/>
                </a:solidFill>
              </a:rPr>
              <a:t>ROUTES</a:t>
            </a:r>
          </a:p>
          <a:p>
            <a:pPr marL="960107" lvl="3" indent="-457200">
              <a:buClr>
                <a:schemeClr val="tx1"/>
              </a:buClr>
              <a:buFont typeface="Courier New" panose="02070309020205020404" pitchFamily="49" charset="0"/>
              <a:buChar char="o"/>
            </a:pPr>
            <a:r>
              <a:rPr lang="en-US" sz="2800" dirty="0">
                <a:solidFill>
                  <a:srgbClr val="FFFFFF"/>
                </a:solidFill>
              </a:rPr>
              <a:t>VIEWS</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06386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ROUTING - example 2</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619460"/>
            <a:ext cx="7006999" cy="2596477"/>
          </a:xfrm>
          <a:solidFill>
            <a:schemeClr val="tx1">
              <a:lumMod val="95000"/>
            </a:schemeClr>
          </a:solidFill>
        </p:spPr>
        <p:txBody>
          <a:bodyPr anchor="b">
            <a:normAutofit/>
          </a:bodyPr>
          <a:lstStyle/>
          <a:p>
            <a:r>
              <a:rPr lang="en-MY" dirty="0">
                <a:solidFill>
                  <a:srgbClr val="0086B3"/>
                </a:solidFill>
                <a:latin typeface="Courier" pitchFamily="2" charset="0"/>
              </a:rPr>
              <a:t>Route</a:t>
            </a:r>
            <a:r>
              <a:rPr lang="en-MY" dirty="0">
                <a:solidFill>
                  <a:srgbClr val="333333"/>
                </a:solidFill>
                <a:latin typeface="Courier" pitchFamily="2" charset="0"/>
              </a:rPr>
              <a:t>::</a:t>
            </a:r>
            <a:r>
              <a:rPr lang="en-MY" dirty="0">
                <a:solidFill>
                  <a:srgbClr val="0086B3"/>
                </a:solidFill>
                <a:latin typeface="Courier" pitchFamily="2" charset="0"/>
              </a:rPr>
              <a:t>get</a:t>
            </a:r>
            <a:r>
              <a:rPr lang="en-MY" dirty="0">
                <a:solidFill>
                  <a:srgbClr val="333333"/>
                </a:solidFill>
                <a:latin typeface="Courier" pitchFamily="2" charset="0"/>
              </a:rPr>
              <a:t>(</a:t>
            </a:r>
            <a:r>
              <a:rPr lang="en-MY" dirty="0">
                <a:solidFill>
                  <a:srgbClr val="DF5000"/>
                </a:solidFill>
                <a:latin typeface="Courier" pitchFamily="2" charset="0"/>
              </a:rPr>
              <a:t>'/</a:t>
            </a:r>
            <a:r>
              <a:rPr lang="en-MY">
                <a:solidFill>
                  <a:srgbClr val="DF5000"/>
                </a:solidFill>
                <a:latin typeface="Courier" pitchFamily="2" charset="0"/>
              </a:rPr>
              <a:t>about-</a:t>
            </a:r>
            <a:r>
              <a:rPr lang="en-MY" err="1">
                <a:solidFill>
                  <a:srgbClr val="DF5000"/>
                </a:solidFill>
                <a:latin typeface="Courier" pitchFamily="2" charset="0"/>
              </a:rPr>
              <a:t>me</a:t>
            </a:r>
            <a:r>
              <a:rPr lang="en-MY">
                <a:solidFill>
                  <a:srgbClr val="DF5000"/>
                </a:solidFill>
                <a:latin typeface="Courier" pitchFamily="2" charset="0"/>
              </a:rPr>
              <a:t>'</a:t>
            </a:r>
            <a:r>
              <a:rPr lang="en-MY">
                <a:solidFill>
                  <a:srgbClr val="333333"/>
                </a:solidFill>
                <a:latin typeface="Courier" pitchFamily="2" charset="0"/>
              </a:rPr>
              <a:t>, function () {</a:t>
            </a:r>
            <a:endParaRPr lang="en-MY" dirty="0">
              <a:solidFill>
                <a:srgbClr val="333333"/>
              </a:solidFill>
              <a:latin typeface="Courier" pitchFamily="2" charset="0"/>
            </a:endParaRPr>
          </a:p>
          <a:p>
            <a:r>
              <a:rPr lang="en-MY">
                <a:solidFill>
                  <a:srgbClr val="333333"/>
                </a:solidFill>
                <a:latin typeface="Courier" pitchFamily="2" charset="0"/>
              </a:rPr>
              <a:t>    return </a:t>
            </a:r>
            <a:r>
              <a:rPr lang="en-MY">
                <a:solidFill>
                  <a:srgbClr val="0086B3"/>
                </a:solidFill>
                <a:latin typeface="Courier" pitchFamily="2" charset="0"/>
              </a:rPr>
              <a:t>view</a:t>
            </a:r>
            <a:r>
              <a:rPr lang="en-MY" dirty="0">
                <a:solidFill>
                  <a:srgbClr val="333333"/>
                </a:solidFill>
                <a:latin typeface="Courier" pitchFamily="2" charset="0"/>
              </a:rPr>
              <a:t>(</a:t>
            </a:r>
            <a:r>
              <a:rPr lang="en-MY" dirty="0">
                <a:solidFill>
                  <a:srgbClr val="DF5000"/>
                </a:solidFill>
                <a:latin typeface="Courier" pitchFamily="2" charset="0"/>
              </a:rPr>
              <a:t>'about-myself'</a:t>
            </a:r>
            <a:r>
              <a:rPr lang="en-MY" dirty="0">
                <a:solidFill>
                  <a:srgbClr val="333333"/>
                </a:solidFill>
                <a:latin typeface="Courier" pitchFamily="2" charset="0"/>
              </a:rPr>
              <a:t>);</a:t>
            </a:r>
          </a:p>
          <a:p>
            <a:r>
              <a:rPr lang="en-MY" dirty="0">
                <a:solidFill>
                  <a:srgbClr val="333333"/>
                </a:solidFill>
                <a:latin typeface="Courier" pitchFamily="2" charset="0"/>
              </a:rPr>
              <a:t>});</a:t>
            </a:r>
          </a:p>
          <a:p>
            <a:endParaRPr lang="en-MY" dirty="0">
              <a:solidFill>
                <a:srgbClr val="333333"/>
              </a:solidFill>
              <a:latin typeface="Courier" pitchFamily="2"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4" name="Right Brace 3">
            <a:extLst>
              <a:ext uri="{FF2B5EF4-FFF2-40B4-BE49-F238E27FC236}">
                <a16:creationId xmlns:a16="http://schemas.microsoft.com/office/drawing/2014/main" id="{BFF72BE1-CBC6-C043-91B3-8C9DA9D53752}"/>
              </a:ext>
            </a:extLst>
          </p:cNvPr>
          <p:cNvSpPr/>
          <p:nvPr/>
        </p:nvSpPr>
        <p:spPr>
          <a:xfrm rot="5400000">
            <a:off x="8166772" y="2248425"/>
            <a:ext cx="244922" cy="2184483"/>
          </a:xfrm>
          <a:prstGeom prst="rightBrace">
            <a:avLst>
              <a:gd name="adj1" fmla="val 54950"/>
              <a:gd name="adj2" fmla="val 51428"/>
            </a:avLst>
          </a:prstGeom>
          <a:ln w="19050"/>
        </p:spPr>
        <p:style>
          <a:lnRef idx="1">
            <a:schemeClr val="accent5"/>
          </a:lnRef>
          <a:fillRef idx="0">
            <a:schemeClr val="accent5"/>
          </a:fillRef>
          <a:effectRef idx="0">
            <a:schemeClr val="accent5"/>
          </a:effectRef>
          <a:fontRef idx="minor">
            <a:schemeClr val="tx1"/>
          </a:fontRef>
        </p:style>
        <p:txBody>
          <a:bodyPr rtlCol="0" anchor="ctr"/>
          <a:lstStyle/>
          <a:p>
            <a:pPr algn="ctr"/>
            <a:endParaRPr lang="en-US"/>
          </a:p>
        </p:txBody>
      </p:sp>
      <p:sp>
        <p:nvSpPr>
          <p:cNvPr id="5" name="TextBox 4">
            <a:extLst>
              <a:ext uri="{FF2B5EF4-FFF2-40B4-BE49-F238E27FC236}">
                <a16:creationId xmlns:a16="http://schemas.microsoft.com/office/drawing/2014/main" id="{1C5CB55B-50C2-784B-8590-6C585CBA457B}"/>
              </a:ext>
            </a:extLst>
          </p:cNvPr>
          <p:cNvSpPr txBox="1"/>
          <p:nvPr/>
        </p:nvSpPr>
        <p:spPr>
          <a:xfrm>
            <a:off x="5617072" y="1767349"/>
            <a:ext cx="3159840" cy="369332"/>
          </a:xfrm>
          <a:prstGeom prst="rect">
            <a:avLst/>
          </a:prstGeom>
          <a:noFill/>
        </p:spPr>
        <p:txBody>
          <a:bodyPr wrap="none" rtlCol="0">
            <a:spAutoFit/>
          </a:bodyPr>
          <a:lstStyle/>
          <a:p>
            <a:pPr algn="ctr"/>
            <a:r>
              <a:rPr lang="en-US" dirty="0">
                <a:solidFill>
                  <a:schemeClr val="accent5"/>
                </a:solidFill>
              </a:rPr>
              <a:t>http://localhost:8000/about-me</a:t>
            </a:r>
          </a:p>
        </p:txBody>
      </p:sp>
      <p:sp>
        <p:nvSpPr>
          <p:cNvPr id="12" name="TextBox 11">
            <a:extLst>
              <a:ext uri="{FF2B5EF4-FFF2-40B4-BE49-F238E27FC236}">
                <a16:creationId xmlns:a16="http://schemas.microsoft.com/office/drawing/2014/main" id="{961B24B1-BD7E-BE4B-B844-B2DC95FAB66E}"/>
              </a:ext>
            </a:extLst>
          </p:cNvPr>
          <p:cNvSpPr txBox="1"/>
          <p:nvPr/>
        </p:nvSpPr>
        <p:spPr>
          <a:xfrm>
            <a:off x="7103685" y="3441559"/>
            <a:ext cx="2371098" cy="369332"/>
          </a:xfrm>
          <a:prstGeom prst="rect">
            <a:avLst/>
          </a:prstGeom>
          <a:noFill/>
        </p:spPr>
        <p:txBody>
          <a:bodyPr wrap="none" rtlCol="0">
            <a:spAutoFit/>
          </a:bodyPr>
          <a:lstStyle/>
          <a:p>
            <a:pPr algn="ctr"/>
            <a:r>
              <a:rPr lang="en-US" dirty="0">
                <a:solidFill>
                  <a:schemeClr val="accent5"/>
                </a:solidFill>
              </a:rPr>
              <a:t>about-</a:t>
            </a:r>
            <a:r>
              <a:rPr lang="en-US" dirty="0" err="1">
                <a:solidFill>
                  <a:schemeClr val="accent5"/>
                </a:solidFill>
              </a:rPr>
              <a:t>myself.blade.php</a:t>
            </a:r>
            <a:endParaRPr lang="en-US" dirty="0">
              <a:solidFill>
                <a:schemeClr val="accent5"/>
              </a:solidFill>
            </a:endParaRPr>
          </a:p>
        </p:txBody>
      </p:sp>
      <p:sp>
        <p:nvSpPr>
          <p:cNvPr id="14" name="Right Brace 13">
            <a:extLst>
              <a:ext uri="{FF2B5EF4-FFF2-40B4-BE49-F238E27FC236}">
                <a16:creationId xmlns:a16="http://schemas.microsoft.com/office/drawing/2014/main" id="{CEFD9633-940D-434F-809B-358711E93B0D}"/>
              </a:ext>
            </a:extLst>
          </p:cNvPr>
          <p:cNvSpPr/>
          <p:nvPr/>
        </p:nvSpPr>
        <p:spPr>
          <a:xfrm rot="16200000">
            <a:off x="7074531" y="1424064"/>
            <a:ext cx="244922" cy="1644404"/>
          </a:xfrm>
          <a:prstGeom prst="rightBrace">
            <a:avLst>
              <a:gd name="adj1" fmla="val 54950"/>
              <a:gd name="adj2" fmla="val 51428"/>
            </a:avLst>
          </a:prstGeom>
          <a:ln w="19050"/>
        </p:spPr>
        <p:style>
          <a:lnRef idx="1">
            <a:schemeClr val="accent5"/>
          </a:lnRef>
          <a:fillRef idx="0">
            <a:schemeClr val="accent5"/>
          </a:fillRef>
          <a:effectRef idx="0">
            <a:schemeClr val="accent5"/>
          </a:effectRef>
          <a:fontRef idx="minor">
            <a:schemeClr val="tx1"/>
          </a:fontRef>
        </p:style>
        <p:txBody>
          <a:bodyPr rtlCol="0" anchor="ctr"/>
          <a:lstStyle/>
          <a:p>
            <a:pPr algn="ctr"/>
            <a:endParaRPr lang="en-US"/>
          </a:p>
        </p:txBody>
      </p:sp>
      <p:sp>
        <p:nvSpPr>
          <p:cNvPr id="6" name="TextBox 5">
            <a:extLst>
              <a:ext uri="{FF2B5EF4-FFF2-40B4-BE49-F238E27FC236}">
                <a16:creationId xmlns:a16="http://schemas.microsoft.com/office/drawing/2014/main" id="{28E9D047-E52E-DB49-B16A-BEC597BFFD6F}"/>
              </a:ext>
            </a:extLst>
          </p:cNvPr>
          <p:cNvSpPr txBox="1"/>
          <p:nvPr/>
        </p:nvSpPr>
        <p:spPr>
          <a:xfrm>
            <a:off x="5412824" y="978631"/>
            <a:ext cx="4616905" cy="461665"/>
          </a:xfrm>
          <a:prstGeom prst="rect">
            <a:avLst/>
          </a:prstGeom>
          <a:noFill/>
        </p:spPr>
        <p:txBody>
          <a:bodyPr wrap="none" rtlCol="0">
            <a:spAutoFit/>
          </a:bodyPr>
          <a:lstStyle/>
          <a:p>
            <a:pPr algn="ctr"/>
            <a:r>
              <a:rPr lang="en-US" sz="2400" dirty="0"/>
              <a:t>Create new route in </a:t>
            </a:r>
            <a:r>
              <a:rPr lang="en-US" sz="2400" dirty="0">
                <a:highlight>
                  <a:srgbClr val="800000"/>
                </a:highlight>
              </a:rPr>
              <a:t>routes/</a:t>
            </a:r>
            <a:r>
              <a:rPr lang="en-US" sz="2400" dirty="0" err="1">
                <a:highlight>
                  <a:srgbClr val="800000"/>
                </a:highlight>
              </a:rPr>
              <a:t>web.php</a:t>
            </a:r>
            <a:endParaRPr lang="en-US" sz="2400" dirty="0">
              <a:highlight>
                <a:srgbClr val="800000"/>
              </a:highlight>
            </a:endParaRPr>
          </a:p>
        </p:txBody>
      </p:sp>
    </p:spTree>
    <p:extLst>
      <p:ext uri="{BB962C8B-B14F-4D97-AF65-F5344CB8AC3E}">
        <p14:creationId xmlns:p14="http://schemas.microsoft.com/office/powerpoint/2010/main" val="159306625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VIEW - EXAMPLE 2</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14505445-DAE0-CB46-B5EC-39589FE6FC4B}"/>
              </a:ext>
            </a:extLst>
          </p:cNvPr>
          <p:cNvPicPr>
            <a:picLocks noGrp="1" noChangeAspect="1"/>
          </p:cNvPicPr>
          <p:nvPr>
            <p:ph idx="1"/>
          </p:nvPr>
        </p:nvPicPr>
        <p:blipFill>
          <a:blip r:embed="rId2"/>
          <a:stretch>
            <a:fillRect/>
          </a:stretch>
        </p:blipFill>
        <p:spPr>
          <a:xfrm>
            <a:off x="6294235" y="1466884"/>
            <a:ext cx="2857902" cy="2447856"/>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44641F6C-84E9-5A4D-BF40-FDD8D8D0D788}"/>
              </a:ext>
            </a:extLst>
          </p:cNvPr>
          <p:cNvSpPr txBox="1"/>
          <p:nvPr/>
        </p:nvSpPr>
        <p:spPr>
          <a:xfrm>
            <a:off x="4219803" y="2750400"/>
            <a:ext cx="1674048" cy="369332"/>
          </a:xfrm>
          <a:prstGeom prst="rect">
            <a:avLst/>
          </a:prstGeom>
          <a:noFill/>
        </p:spPr>
        <p:txBody>
          <a:bodyPr wrap="none" rtlCol="0">
            <a:spAutoFit/>
          </a:bodyPr>
          <a:lstStyle/>
          <a:p>
            <a:r>
              <a:rPr lang="en-US"/>
              <a:t>Create new file</a:t>
            </a:r>
            <a:endParaRPr lang="en-US" dirty="0"/>
          </a:p>
        </p:txBody>
      </p:sp>
      <p:cxnSp>
        <p:nvCxnSpPr>
          <p:cNvPr id="6" name="Straight Arrow Connector 5">
            <a:extLst>
              <a:ext uri="{FF2B5EF4-FFF2-40B4-BE49-F238E27FC236}">
                <a16:creationId xmlns:a16="http://schemas.microsoft.com/office/drawing/2014/main" id="{1B68A6A6-7679-004E-BA29-5EEECFFEC440}"/>
              </a:ext>
            </a:extLst>
          </p:cNvPr>
          <p:cNvCxnSpPr>
            <a:cxnSpLocks/>
          </p:cNvCxnSpPr>
          <p:nvPr/>
        </p:nvCxnSpPr>
        <p:spPr>
          <a:xfrm>
            <a:off x="5865051" y="2956666"/>
            <a:ext cx="290949"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159194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VIEW - example 2</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2226371"/>
            <a:ext cx="7006999" cy="1458449"/>
          </a:xfrm>
          <a:solidFill>
            <a:schemeClr val="tx1">
              <a:lumMod val="95000"/>
            </a:schemeClr>
          </a:solidFill>
        </p:spPr>
        <p:txBody>
          <a:bodyPr anchor="b">
            <a:normAutofit/>
          </a:bodyPr>
          <a:lstStyle/>
          <a:p>
            <a:r>
              <a:rPr lang="en-MY" dirty="0">
                <a:solidFill>
                  <a:srgbClr val="0086B3"/>
                </a:solidFill>
                <a:latin typeface="Courier" pitchFamily="2" charset="0"/>
              </a:rPr>
              <a:t>&lt;h1</a:t>
            </a:r>
            <a:r>
              <a:rPr lang="en-MY">
                <a:solidFill>
                  <a:srgbClr val="0086B3"/>
                </a:solidFill>
                <a:latin typeface="Courier" pitchFamily="2" charset="0"/>
              </a:rPr>
              <a:t>&gt;</a:t>
            </a:r>
            <a:r>
              <a:rPr lang="en-MY">
                <a:solidFill>
                  <a:srgbClr val="333333"/>
                </a:solidFill>
                <a:latin typeface="Courier" pitchFamily="2" charset="0"/>
              </a:rPr>
              <a:t>About Me Page</a:t>
            </a:r>
            <a:r>
              <a:rPr lang="en-MY" dirty="0">
                <a:solidFill>
                  <a:srgbClr val="0086B3"/>
                </a:solidFill>
                <a:latin typeface="Courier" pitchFamily="2" charset="0"/>
              </a:rPr>
              <a:t>&lt;/h1&gt;</a:t>
            </a:r>
            <a:endParaRPr lang="en-MY" dirty="0">
              <a:solidFill>
                <a:srgbClr val="333333"/>
              </a:solidFill>
              <a:latin typeface="Courier" pitchFamily="2" charset="0"/>
            </a:endParaRPr>
          </a:p>
          <a:p>
            <a:endParaRPr lang="en-MY" dirty="0">
              <a:solidFill>
                <a:srgbClr val="333333"/>
              </a:solidFill>
              <a:latin typeface="Courier" pitchFamily="2"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5255903" y="1319114"/>
            <a:ext cx="4930773" cy="461665"/>
          </a:xfrm>
          <a:prstGeom prst="rect">
            <a:avLst/>
          </a:prstGeom>
          <a:noFill/>
        </p:spPr>
        <p:txBody>
          <a:bodyPr wrap="none" rtlCol="0">
            <a:spAutoFit/>
          </a:bodyPr>
          <a:lstStyle/>
          <a:p>
            <a:pPr algn="ctr"/>
            <a:r>
              <a:rPr lang="en-US" sz="2400" dirty="0"/>
              <a:t>Edit file </a:t>
            </a:r>
            <a:r>
              <a:rPr lang="en-US" sz="2400" dirty="0">
                <a:highlight>
                  <a:srgbClr val="800000"/>
                </a:highlight>
              </a:rPr>
              <a:t>views/about-</a:t>
            </a:r>
            <a:r>
              <a:rPr lang="en-US" sz="2400" dirty="0" err="1">
                <a:highlight>
                  <a:srgbClr val="800000"/>
                </a:highlight>
              </a:rPr>
              <a:t>myself.blade.php</a:t>
            </a:r>
            <a:endParaRPr lang="en-US" sz="2400" dirty="0">
              <a:highlight>
                <a:srgbClr val="800000"/>
              </a:highlight>
            </a:endParaRPr>
          </a:p>
        </p:txBody>
      </p:sp>
    </p:spTree>
    <p:extLst>
      <p:ext uri="{BB962C8B-B14F-4D97-AF65-F5344CB8AC3E}">
        <p14:creationId xmlns:p14="http://schemas.microsoft.com/office/powerpoint/2010/main" val="17699622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RUN IN BROWSER</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err="1">
                <a:solidFill>
                  <a:srgbClr val="FFFFFF"/>
                </a:solidFill>
              </a:rPr>
              <a:t>Now</a:t>
            </a:r>
            <a:r>
              <a:rPr lang="en-US" sz="3200">
                <a:solidFill>
                  <a:srgbClr val="FFFFFF"/>
                </a:solidFill>
              </a:rPr>
              <a:t>, enter this url in your browser</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0" name="Rounded Rectangle 9">
            <a:extLst>
              <a:ext uri="{FF2B5EF4-FFF2-40B4-BE49-F238E27FC236}">
                <a16:creationId xmlns:a16="http://schemas.microsoft.com/office/drawing/2014/main" id="{D8865C2C-48C5-3D43-BA5E-E469635C5CF6}"/>
              </a:ext>
            </a:extLst>
          </p:cNvPr>
          <p:cNvSpPr/>
          <p:nvPr/>
        </p:nvSpPr>
        <p:spPr>
          <a:xfrm>
            <a:off x="4219802" y="2591396"/>
            <a:ext cx="5832764" cy="678873"/>
          </a:xfrm>
          <a:prstGeom prst="round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a:solidFill>
                  <a:schemeClr val="bg1"/>
                </a:solidFill>
              </a:rPr>
              <a:t> http</a:t>
            </a:r>
            <a:r>
              <a:rPr lang="en-US" sz="3200" dirty="0">
                <a:solidFill>
                  <a:schemeClr val="bg1"/>
                </a:solidFill>
              </a:rPr>
              <a:t>://localhost:8000/about-me</a:t>
            </a:r>
          </a:p>
        </p:txBody>
      </p:sp>
    </p:spTree>
    <p:extLst>
      <p:ext uri="{BB962C8B-B14F-4D97-AF65-F5344CB8AC3E}">
        <p14:creationId xmlns:p14="http://schemas.microsoft.com/office/powerpoint/2010/main" val="270825771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EXAMPLE 2</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77557" y="966643"/>
            <a:ext cx="4891260" cy="3448338"/>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52108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TASK</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algn="ctr"/>
            <a:r>
              <a:rPr lang="en-US" sz="3200">
                <a:solidFill>
                  <a:srgbClr val="FFFFFF"/>
                </a:solidFill>
              </a:rPr>
              <a:t>CREATE NEW ROUTES AND VIEWS</a:t>
            </a:r>
            <a:endParaRPr lang="en-US" sz="3200" dirty="0">
              <a:solidFill>
                <a:srgbClr val="FFFFFF"/>
              </a:solidFill>
            </a:endParaRPr>
          </a:p>
          <a:p>
            <a:pPr algn="ctr"/>
            <a:endParaRPr lang="en-US" sz="2800" dirty="0">
              <a:solidFill>
                <a:srgbClr val="FFFFFF"/>
              </a:solidFill>
            </a:endParaRPr>
          </a:p>
          <a:p>
            <a:pPr algn="ctr"/>
            <a:endParaRPr lang="en-US" sz="2800" dirty="0">
              <a:solidFill>
                <a:srgbClr val="FFFFFF"/>
              </a:solidFill>
            </a:endParaRPr>
          </a:p>
          <a:p>
            <a:pPr algn="ctr"/>
            <a:endParaRPr lang="en-US" sz="2800" dirty="0">
              <a:solidFill>
                <a:srgbClr val="FFFFFF"/>
              </a:solidFill>
            </a:endParaRPr>
          </a:p>
          <a:p>
            <a:pPr algn="ctr"/>
            <a:endParaRPr lang="en-US" sz="28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graphicFrame>
        <p:nvGraphicFramePr>
          <p:cNvPr id="4" name="Table 3">
            <a:extLst>
              <a:ext uri="{FF2B5EF4-FFF2-40B4-BE49-F238E27FC236}">
                <a16:creationId xmlns:a16="http://schemas.microsoft.com/office/drawing/2014/main" id="{24DC7F69-8F11-1643-9169-F892A3DAB624}"/>
              </a:ext>
            </a:extLst>
          </p:cNvPr>
          <p:cNvGraphicFramePr>
            <a:graphicFrameLocks noGrp="1"/>
          </p:cNvGraphicFramePr>
          <p:nvPr>
            <p:extLst>
              <p:ext uri="{D42A27DB-BD31-4B8C-83A1-F6EECF244321}">
                <p14:modId xmlns:p14="http://schemas.microsoft.com/office/powerpoint/2010/main" val="1083355693"/>
              </p:ext>
            </p:extLst>
          </p:nvPr>
        </p:nvGraphicFramePr>
        <p:xfrm>
          <a:off x="4581623" y="2490273"/>
          <a:ext cx="6458554" cy="1764000"/>
        </p:xfrm>
        <a:graphic>
          <a:graphicData uri="http://schemas.openxmlformats.org/drawingml/2006/table">
            <a:tbl>
              <a:tblPr firstRow="1" bandRow="1">
                <a:tableStyleId>{21E4AEA4-8DFA-4A89-87EB-49C32662AFE0}</a:tableStyleId>
              </a:tblPr>
              <a:tblGrid>
                <a:gridCol w="3229277">
                  <a:extLst>
                    <a:ext uri="{9D8B030D-6E8A-4147-A177-3AD203B41FA5}">
                      <a16:colId xmlns:a16="http://schemas.microsoft.com/office/drawing/2014/main" val="260782185"/>
                    </a:ext>
                  </a:extLst>
                </a:gridCol>
                <a:gridCol w="3229277">
                  <a:extLst>
                    <a:ext uri="{9D8B030D-6E8A-4147-A177-3AD203B41FA5}">
                      <a16:colId xmlns:a16="http://schemas.microsoft.com/office/drawing/2014/main" val="4103447889"/>
                    </a:ext>
                  </a:extLst>
                </a:gridCol>
              </a:tblGrid>
              <a:tr h="588000">
                <a:tc>
                  <a:txBody>
                    <a:bodyPr/>
                    <a:lstStyle/>
                    <a:p>
                      <a:pPr algn="ctr"/>
                      <a:r>
                        <a:rPr lang="en-US" dirty="0"/>
                        <a:t>Route</a:t>
                      </a:r>
                    </a:p>
                  </a:txBody>
                  <a:tcPr anchor="ctr"/>
                </a:tc>
                <a:tc>
                  <a:txBody>
                    <a:bodyPr/>
                    <a:lstStyle/>
                    <a:p>
                      <a:pPr algn="ctr"/>
                      <a:r>
                        <a:rPr lang="en-US" dirty="0"/>
                        <a:t>View</a:t>
                      </a:r>
                    </a:p>
                  </a:txBody>
                  <a:tcPr anchor="ctr"/>
                </a:tc>
                <a:extLst>
                  <a:ext uri="{0D108BD9-81ED-4DB2-BD59-A6C34878D82A}">
                    <a16:rowId xmlns:a16="http://schemas.microsoft.com/office/drawing/2014/main" val="4224170598"/>
                  </a:ext>
                </a:extLst>
              </a:tr>
              <a:tr h="588000">
                <a:tc>
                  <a:txBody>
                    <a:bodyPr/>
                    <a:lstStyle/>
                    <a:p>
                      <a:pPr algn="l"/>
                      <a:r>
                        <a:rPr lang="en-US" dirty="0"/>
                        <a:t>/inventory</a:t>
                      </a:r>
                    </a:p>
                  </a:txBody>
                  <a:tcPr anchor="ctr"/>
                </a:tc>
                <a:tc>
                  <a:txBody>
                    <a:bodyPr/>
                    <a:lstStyle/>
                    <a:p>
                      <a:pPr algn="l"/>
                      <a:r>
                        <a:rPr lang="en-US" dirty="0"/>
                        <a:t>inventory/</a:t>
                      </a:r>
                      <a:r>
                        <a:rPr lang="en-US" dirty="0" err="1"/>
                        <a:t>index.blade.php</a:t>
                      </a:r>
                      <a:endParaRPr lang="en-US" dirty="0"/>
                    </a:p>
                  </a:txBody>
                  <a:tcPr anchor="ctr"/>
                </a:tc>
                <a:extLst>
                  <a:ext uri="{0D108BD9-81ED-4DB2-BD59-A6C34878D82A}">
                    <a16:rowId xmlns:a16="http://schemas.microsoft.com/office/drawing/2014/main" val="1928089063"/>
                  </a:ext>
                </a:extLst>
              </a:tr>
              <a:tr h="588000">
                <a:tc>
                  <a:txBody>
                    <a:bodyPr/>
                    <a:lstStyle/>
                    <a:p>
                      <a:pPr algn="l"/>
                      <a:r>
                        <a:rPr lang="en-US" dirty="0"/>
                        <a:t>/inventory/create</a:t>
                      </a:r>
                    </a:p>
                  </a:txBody>
                  <a:tcPr anchor="ctr"/>
                </a:tc>
                <a:tc>
                  <a:txBody>
                    <a:bodyPr/>
                    <a:lstStyle/>
                    <a:p>
                      <a:pPr algn="l"/>
                      <a:r>
                        <a:rPr lang="en-US" dirty="0"/>
                        <a:t>inventory/</a:t>
                      </a:r>
                      <a:r>
                        <a:rPr lang="en-US" dirty="0" err="1"/>
                        <a:t>create.blade.php</a:t>
                      </a:r>
                      <a:endParaRPr lang="en-US" dirty="0"/>
                    </a:p>
                  </a:txBody>
                  <a:tcPr anchor="ctr"/>
                </a:tc>
                <a:extLst>
                  <a:ext uri="{0D108BD9-81ED-4DB2-BD59-A6C34878D82A}">
                    <a16:rowId xmlns:a16="http://schemas.microsoft.com/office/drawing/2014/main" val="4260436482"/>
                  </a:ext>
                </a:extLst>
              </a:tr>
            </a:tbl>
          </a:graphicData>
        </a:graphic>
      </p:graphicFrame>
    </p:spTree>
    <p:extLst>
      <p:ext uri="{BB962C8B-B14F-4D97-AF65-F5344CB8AC3E}">
        <p14:creationId xmlns:p14="http://schemas.microsoft.com/office/powerpoint/2010/main" val="330657660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Course outline - day 2</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fontScale="85000" lnSpcReduction="20000"/>
          </a:bodyPr>
          <a:lstStyle/>
          <a:p>
            <a:pPr marL="457189" indent="-457189">
              <a:buClr>
                <a:schemeClr val="tx1"/>
              </a:buClr>
              <a:buFont typeface="+mj-lt"/>
              <a:buAutoNum type="arabicPeriod"/>
            </a:pPr>
            <a:r>
              <a:rPr lang="en-US" sz="3600" dirty="0">
                <a:solidFill>
                  <a:srgbClr val="FFFFFF"/>
                </a:solidFill>
              </a:rPr>
              <a:t>HTML, CSS &amp; JavaScript</a:t>
            </a:r>
          </a:p>
          <a:p>
            <a:pPr marL="457189" indent="-457189">
              <a:buClr>
                <a:schemeClr val="tx1"/>
              </a:buClr>
              <a:buFont typeface="+mj-lt"/>
              <a:buAutoNum type="arabicPeriod"/>
            </a:pPr>
            <a:r>
              <a:rPr lang="en-US" sz="3600" dirty="0">
                <a:solidFill>
                  <a:srgbClr val="FFFFFF"/>
                </a:solidFill>
              </a:rPr>
              <a:t>Bootstrap</a:t>
            </a:r>
          </a:p>
          <a:p>
            <a:pPr marL="457189" indent="-457189">
              <a:buClr>
                <a:schemeClr val="tx1"/>
              </a:buClr>
              <a:buFont typeface="+mj-lt"/>
              <a:buAutoNum type="arabicPeriod"/>
            </a:pPr>
            <a:r>
              <a:rPr lang="en-US" sz="3600" dirty="0">
                <a:solidFill>
                  <a:srgbClr val="FFFFFF"/>
                </a:solidFill>
              </a:rPr>
              <a:t>Template (</a:t>
            </a:r>
            <a:r>
              <a:rPr lang="en-US" sz="3600" dirty="0" err="1">
                <a:solidFill>
                  <a:srgbClr val="FFFFFF"/>
                </a:solidFill>
              </a:rPr>
              <a:t>AdminLTE</a:t>
            </a:r>
            <a:r>
              <a:rPr lang="en-US" sz="3600" dirty="0">
                <a:solidFill>
                  <a:srgbClr val="FFFFFF"/>
                </a:solidFill>
              </a:rPr>
              <a:t>)</a:t>
            </a:r>
          </a:p>
          <a:p>
            <a:pPr marL="173731" lvl="1" indent="0">
              <a:buClr>
                <a:schemeClr val="tx1"/>
              </a:buClr>
              <a:buNone/>
            </a:pPr>
            <a:r>
              <a:rPr lang="en-US" sz="3200" dirty="0">
                <a:solidFill>
                  <a:srgbClr val="FFFFFF"/>
                </a:solidFill>
              </a:rPr>
              <a:t>   https://</a:t>
            </a:r>
            <a:r>
              <a:rPr lang="en-US" sz="3200" dirty="0" err="1">
                <a:solidFill>
                  <a:srgbClr val="FFFFFF"/>
                </a:solidFill>
              </a:rPr>
              <a:t>gitlab.uitm.edu.my</a:t>
            </a:r>
            <a:r>
              <a:rPr lang="en-US" sz="3200" dirty="0">
                <a:solidFill>
                  <a:srgbClr val="FFFFFF"/>
                </a:solidFill>
              </a:rPr>
              <a:t>/</a:t>
            </a:r>
            <a:r>
              <a:rPr lang="en-US" sz="3200" dirty="0" err="1">
                <a:solidFill>
                  <a:srgbClr val="FFFFFF"/>
                </a:solidFill>
              </a:rPr>
              <a:t>adamrusly</a:t>
            </a:r>
            <a:r>
              <a:rPr lang="en-US" sz="3200" dirty="0">
                <a:solidFill>
                  <a:srgbClr val="FFFFFF"/>
                </a:solidFill>
              </a:rPr>
              <a:t>/</a:t>
            </a:r>
            <a:r>
              <a:rPr lang="en-US" sz="3200">
                <a:solidFill>
                  <a:srgbClr val="FFFFFF"/>
                </a:solidFill>
              </a:rPr>
              <a:t>laravel_training.git </a:t>
            </a:r>
            <a:endParaRPr lang="en-US" sz="3200" dirty="0">
              <a:solidFill>
                <a:srgbClr val="FFFFFF"/>
              </a:solidFill>
            </a:endParaRPr>
          </a:p>
          <a:p>
            <a:pPr marL="457189" indent="-457189">
              <a:buClr>
                <a:schemeClr val="tx1"/>
              </a:buClr>
              <a:buFont typeface="+mj-lt"/>
              <a:buAutoNum type="arabicPeriod"/>
            </a:pPr>
            <a:r>
              <a:rPr lang="en-US" sz="3600" dirty="0" err="1">
                <a:solidFill>
                  <a:srgbClr val="FFFFFF"/>
                </a:solidFill>
              </a:rPr>
              <a:t>DataTables</a:t>
            </a:r>
            <a:endParaRPr lang="en-US" sz="3600" dirty="0">
              <a:solidFill>
                <a:srgbClr val="FFFFFF"/>
              </a:solidFill>
            </a:endParaRPr>
          </a:p>
          <a:p>
            <a:pPr marL="457189" indent="-457189">
              <a:buClr>
                <a:schemeClr val="tx1"/>
              </a:buClr>
              <a:buFont typeface="+mj-lt"/>
              <a:buAutoNum type="arabicPeriod"/>
            </a:pPr>
            <a:r>
              <a:rPr lang="en-US" sz="3600" dirty="0">
                <a:solidFill>
                  <a:srgbClr val="FFFFFF"/>
                </a:solidFill>
              </a:rPr>
              <a:t>Form</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561597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HTML</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fontAlgn="base">
              <a:buNone/>
            </a:pPr>
            <a:r>
              <a:rPr lang="en-MY" sz="3600" b="1"/>
              <a:t>HTML</a:t>
            </a:r>
            <a:r>
              <a:rPr lang="en-MY" sz="3600"/>
              <a:t> provides the basic structure of sites, which is enhanced and modified by other technologies like </a:t>
            </a:r>
            <a:r>
              <a:rPr lang="en-MY" sz="3600" b="1"/>
              <a:t>CSS</a:t>
            </a:r>
            <a:r>
              <a:rPr lang="en-MY" sz="3600"/>
              <a:t> and </a:t>
            </a:r>
            <a:r>
              <a:rPr lang="en-MY" sz="3600" b="1"/>
              <a:t>JavaScript</a:t>
            </a:r>
            <a:r>
              <a:rPr lang="en-MY" sz="3600" dirty="0"/>
              <a:t>.</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312640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HTML</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lgn="ctr" fontAlgn="base">
              <a:buNone/>
            </a:pPr>
            <a:r>
              <a:rPr lang="en-MY" sz="3600" b="1" dirty="0"/>
              <a:t>Reference:</a:t>
            </a:r>
          </a:p>
          <a:p>
            <a:pPr marL="0" indent="0" algn="ctr" fontAlgn="base">
              <a:buNone/>
            </a:pPr>
            <a:r>
              <a:rPr lang="en-MY" sz="3600" b="1" dirty="0"/>
              <a:t>https://www.w3schools.com/</a:t>
            </a:r>
          </a:p>
          <a:p>
            <a:pPr marL="0" indent="0" algn="ctr" fontAlgn="base">
              <a:buNone/>
            </a:pPr>
            <a:endParaRPr lang="en-MY" sz="3600" b="1" dirty="0"/>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597059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VIEW - Inventory list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a:t>Edit file </a:t>
            </a:r>
            <a:r>
              <a:rPr lang="en-US" sz="4000">
                <a:highlight>
                  <a:srgbClr val="800000"/>
                </a:highlight>
              </a:rPr>
              <a:t>inventory</a:t>
            </a:r>
            <a:r>
              <a:rPr lang="en-US" sz="4000" dirty="0">
                <a:highlight>
                  <a:srgbClr val="800000"/>
                </a:highlight>
              </a:rPr>
              <a:t>/</a:t>
            </a:r>
            <a:r>
              <a:rPr lang="en-US" sz="4000" dirty="0" err="1">
                <a:highlight>
                  <a:srgbClr val="800000"/>
                </a:highlight>
              </a:rPr>
              <a:t>index.blade.php</a:t>
            </a:r>
            <a:endParaRPr lang="en-US" sz="4000" dirty="0">
              <a:highlight>
                <a:srgbClr val="800000"/>
              </a:highlight>
            </a:endParaRPr>
          </a:p>
        </p:txBody>
      </p:sp>
    </p:spTree>
    <p:extLst>
      <p:ext uri="{BB962C8B-B14F-4D97-AF65-F5344CB8AC3E}">
        <p14:creationId xmlns:p14="http://schemas.microsoft.com/office/powerpoint/2010/main" val="363503501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Course outline - day 2</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457189" indent="-457189">
              <a:buClr>
                <a:schemeClr val="tx1"/>
              </a:buClr>
              <a:buFont typeface="+mj-lt"/>
              <a:buAutoNum type="arabicPeriod"/>
            </a:pPr>
            <a:r>
              <a:rPr lang="en-US" sz="3600">
                <a:solidFill>
                  <a:srgbClr val="FFFFFF"/>
                </a:solidFill>
              </a:rPr>
              <a:t>HTML, CSS &amp; JAVASCRIPT</a:t>
            </a:r>
            <a:endParaRPr lang="en-US" sz="3600" dirty="0">
              <a:solidFill>
                <a:srgbClr val="FFFFFF"/>
              </a:solidFill>
            </a:endParaRPr>
          </a:p>
          <a:p>
            <a:pPr marL="457189" indent="-457189">
              <a:buClr>
                <a:schemeClr val="tx1"/>
              </a:buClr>
              <a:buFont typeface="+mj-lt"/>
              <a:buAutoNum type="arabicPeriod"/>
            </a:pPr>
            <a:r>
              <a:rPr lang="en-US" sz="3600" dirty="0">
                <a:solidFill>
                  <a:srgbClr val="FFFFFF"/>
                </a:solidFill>
              </a:rPr>
              <a:t>BOOTSTRAP</a:t>
            </a:r>
          </a:p>
          <a:p>
            <a:pPr marL="457189" indent="-457189">
              <a:buClr>
                <a:schemeClr val="tx1"/>
              </a:buClr>
              <a:buFont typeface="+mj-lt"/>
              <a:buAutoNum type="arabicPeriod"/>
            </a:pPr>
            <a:r>
              <a:rPr lang="en-US" sz="3600">
                <a:solidFill>
                  <a:srgbClr val="FFFFFF"/>
                </a:solidFill>
              </a:rPr>
              <a:t>TEMPLATE (ADMINLTE) </a:t>
            </a:r>
            <a:endParaRPr lang="en-US" sz="3600" dirty="0">
              <a:solidFill>
                <a:srgbClr val="FFFFFF"/>
              </a:solidFill>
            </a:endParaRPr>
          </a:p>
          <a:p>
            <a:pPr marL="457189" indent="-457189">
              <a:buClr>
                <a:schemeClr val="tx1"/>
              </a:buClr>
              <a:buFont typeface="+mj-lt"/>
              <a:buAutoNum type="arabicPeriod"/>
            </a:pPr>
            <a:r>
              <a:rPr lang="en-US" sz="3600" dirty="0">
                <a:solidFill>
                  <a:srgbClr val="FFFFFF"/>
                </a:solidFill>
              </a:rPr>
              <a:t>FORM</a:t>
            </a:r>
          </a:p>
          <a:p>
            <a:pPr marL="457189" indent="-457189">
              <a:buClr>
                <a:schemeClr val="tx1"/>
              </a:buClr>
              <a:buFont typeface="+mj-lt"/>
              <a:buAutoNum type="arabicPeriod"/>
            </a:pPr>
            <a:r>
              <a:rPr lang="en-US" sz="3600" dirty="0">
                <a:solidFill>
                  <a:srgbClr val="FFFFFF"/>
                </a:solidFill>
              </a:rPr>
              <a:t>DATATABLE</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532031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173731" lvl="1" indent="0" defTabSz="457200">
              <a:lnSpc>
                <a:spcPct val="100000"/>
              </a:lnSpc>
              <a:spcBef>
                <a:spcPts val="0"/>
              </a:spcBef>
              <a:buClrTx/>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h1</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Inventory List</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h1</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173731" lvl="1" indent="0">
              <a:lnSpc>
                <a:spcPct val="100000"/>
              </a:lnSpc>
              <a:spcBef>
                <a:spcPts val="0"/>
              </a:spcBef>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table</a:t>
            </a:r>
            <a:r>
              <a:rPr lang="en-MY" sz="950" dirty="0">
                <a:solidFill>
                  <a:srgbClr val="91B3E0"/>
                </a:solidFill>
                <a:latin typeface="Menlo" panose="020B0609030804020204" pitchFamily="49" charset="0"/>
              </a:rPr>
              <a:t> </a:t>
            </a:r>
            <a:r>
              <a:rPr lang="en-MY" sz="950" i="1" dirty="0">
                <a:solidFill>
                  <a:srgbClr val="8190A0"/>
                </a:solidFill>
                <a:latin typeface="Menlo" panose="020B0609030804020204" pitchFamily="49" charset="0"/>
              </a:rPr>
              <a:t>border</a:t>
            </a:r>
            <a:r>
              <a:rPr lang="en-MY" sz="950" dirty="0">
                <a:solidFill>
                  <a:srgbClr val="777777"/>
                </a:solidFill>
                <a:latin typeface="Menlo" panose="020B0609030804020204" pitchFamily="49" charset="0"/>
              </a:rPr>
              <a:t>="</a:t>
            </a:r>
            <a:r>
              <a:rPr lang="en-MY" sz="950" dirty="0">
                <a:solidFill>
                  <a:srgbClr val="448C27"/>
                </a:solidFill>
                <a:latin typeface="Menlo" panose="020B0609030804020204" pitchFamily="49" charset="0"/>
              </a:rPr>
              <a:t>1</a:t>
            </a:r>
            <a:r>
              <a:rPr lang="en-MY" sz="950" dirty="0">
                <a:solidFill>
                  <a:srgbClr val="777777"/>
                </a:solidFill>
                <a:latin typeface="Menlo" panose="020B0609030804020204" pitchFamily="49" charset="0"/>
              </a:rPr>
              <a:t>"</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356607" lvl="2"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thead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th</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Name</a:t>
            </a: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th</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th</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Brand</a:t>
            </a: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th</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th</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Total</a:t>
            </a: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th</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356607" lvl="2"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thead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356607" lvl="2"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tbody</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LED Projector</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HP</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2</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DSLR Camera</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Canon</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1</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Extension Wire</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Belkin</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5</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Printer</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Canon</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685783" lvl="4"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r>
              <a:rPr lang="en-MY" sz="950" dirty="0">
                <a:solidFill>
                  <a:srgbClr val="333333"/>
                </a:solidFill>
                <a:latin typeface="Menlo" panose="020B0609030804020204" pitchFamily="49" charset="0"/>
              </a:rPr>
              <a:t>4</a:t>
            </a: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td</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502907" lvl="3"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tr</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356607" lvl="2" indent="0">
              <a:lnSpc>
                <a:spcPct val="100000"/>
              </a:lnSpc>
              <a:spcBef>
                <a:spcPts val="0"/>
              </a:spcBef>
              <a:spcAft>
                <a:spcPts val="200"/>
              </a:spcAft>
              <a:buNone/>
            </a:pPr>
            <a:r>
              <a:rPr lang="en-MY" sz="950" dirty="0">
                <a:solidFill>
                  <a:srgbClr val="91B3E0"/>
                </a:solidFill>
                <a:latin typeface="Menlo" panose="020B0609030804020204" pitchFamily="49" charset="0"/>
              </a:rPr>
              <a:t>&lt;/</a:t>
            </a:r>
            <a:r>
              <a:rPr lang="en-MY" sz="950" dirty="0" err="1">
                <a:solidFill>
                  <a:srgbClr val="4B83CD"/>
                </a:solidFill>
                <a:latin typeface="Menlo" panose="020B0609030804020204" pitchFamily="49" charset="0"/>
              </a:rPr>
              <a:t>tbody</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a:p>
            <a:pPr marL="173731" lvl="1" indent="0">
              <a:lnSpc>
                <a:spcPct val="100000"/>
              </a:lnSpc>
              <a:spcBef>
                <a:spcPts val="0"/>
              </a:spcBef>
              <a:buNone/>
            </a:pPr>
            <a:r>
              <a:rPr lang="en-MY" sz="950" dirty="0">
                <a:solidFill>
                  <a:srgbClr val="91B3E0"/>
                </a:solidFill>
                <a:latin typeface="Menlo" panose="020B0609030804020204" pitchFamily="49" charset="0"/>
              </a:rPr>
              <a:t>&lt;/</a:t>
            </a:r>
            <a:r>
              <a:rPr lang="en-MY" sz="950" dirty="0">
                <a:solidFill>
                  <a:srgbClr val="4B83CD"/>
                </a:solidFill>
                <a:latin typeface="Menlo" panose="020B0609030804020204" pitchFamily="49" charset="0"/>
              </a:rPr>
              <a:t>table</a:t>
            </a:r>
            <a:r>
              <a:rPr lang="en-MY" sz="950" dirty="0">
                <a:solidFill>
                  <a:srgbClr val="91B3E0"/>
                </a:solidFill>
                <a:latin typeface="Menlo" panose="020B0609030804020204" pitchFamily="49" charset="0"/>
              </a:rPr>
              <a:t>&gt;</a:t>
            </a:r>
            <a:endParaRPr lang="en-MY" sz="950" dirty="0">
              <a:solidFill>
                <a:srgbClr val="333333"/>
              </a:solidFill>
              <a:latin typeface="Menlo" panose="020B0609030804020204" pitchFamily="49" charset="0"/>
            </a:endParaRPr>
          </a:p>
        </p:txBody>
      </p:sp>
    </p:spTree>
    <p:extLst>
      <p:ext uri="{BB962C8B-B14F-4D97-AF65-F5344CB8AC3E}">
        <p14:creationId xmlns:p14="http://schemas.microsoft.com/office/powerpoint/2010/main" val="420269781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VIEW - Inventory list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77557" y="971516"/>
            <a:ext cx="4891260" cy="3438592"/>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698085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a:solidFill>
                  <a:schemeClr val="bg1"/>
                </a:solidFill>
              </a:rPr>
              <a:t>Laravel VIEW - Inventory CREATE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a:t>Edit file </a:t>
            </a:r>
            <a:r>
              <a:rPr lang="en-US" sz="4000">
                <a:highlight>
                  <a:srgbClr val="800000"/>
                </a:highlight>
              </a:rPr>
              <a:t>inventory</a:t>
            </a:r>
            <a:r>
              <a:rPr lang="en-US" sz="4000" dirty="0">
                <a:highlight>
                  <a:srgbClr val="800000"/>
                </a:highlight>
              </a:rPr>
              <a:t>/</a:t>
            </a:r>
            <a:r>
              <a:rPr lang="en-US" sz="4000" dirty="0" err="1">
                <a:highlight>
                  <a:srgbClr val="800000"/>
                </a:highlight>
              </a:rPr>
              <a:t>create.blade.php</a:t>
            </a:r>
            <a:endParaRPr lang="en-US" sz="4000" dirty="0">
              <a:highlight>
                <a:srgbClr val="800000"/>
              </a:highlight>
            </a:endParaRPr>
          </a:p>
        </p:txBody>
      </p:sp>
    </p:spTree>
    <p:extLst>
      <p:ext uri="{BB962C8B-B14F-4D97-AF65-F5344CB8AC3E}">
        <p14:creationId xmlns:p14="http://schemas.microsoft.com/office/powerpoint/2010/main" val="324483850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173731" lvl="1" indent="0">
              <a:lnSpc>
                <a:spcPct val="100000"/>
              </a:lnSpc>
              <a:spcBef>
                <a:spcPts val="0"/>
              </a:spcBef>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h1</a:t>
            </a:r>
            <a:r>
              <a:rPr lang="en-MY" sz="1400" dirty="0">
                <a:solidFill>
                  <a:srgbClr val="91B3E0"/>
                </a:solidFill>
                <a:latin typeface="Menlo" panose="020B0609030804020204" pitchFamily="49" charset="0"/>
              </a:rPr>
              <a:t>&gt;</a:t>
            </a:r>
            <a:r>
              <a:rPr lang="en-MY" sz="1400" dirty="0">
                <a:solidFill>
                  <a:srgbClr val="333333"/>
                </a:solidFill>
                <a:latin typeface="Menlo" panose="020B0609030804020204" pitchFamily="49" charset="0"/>
              </a:rPr>
              <a:t>Create New Inventory</a:t>
            </a: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h1</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173731" lvl="1" indent="0">
              <a:lnSpc>
                <a:spcPct val="100000"/>
              </a:lnSpc>
              <a:spcBef>
                <a:spcPts val="0"/>
              </a:spcBef>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form</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356607" lvl="2"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div</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502907" lvl="3"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Name</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502907" lvl="3"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input</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type</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text</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name</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name</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placeholder</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Enter name</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&gt;     </a:t>
            </a:r>
            <a:endParaRPr lang="en-MY" dirty="0">
              <a:solidFill>
                <a:srgbClr val="333333"/>
              </a:solidFill>
              <a:latin typeface="Menlo" panose="020B0609030804020204" pitchFamily="49" charset="0"/>
            </a:endParaRPr>
          </a:p>
          <a:p>
            <a:pPr marL="356607" lvl="2"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div</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56607" lvl="2"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div</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502907" lvl="3"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for</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brand</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Brand</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502907" lvl="3"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select </a:t>
            </a:r>
            <a:r>
              <a:rPr lang="en-MY" i="1" dirty="0">
                <a:solidFill>
                  <a:srgbClr val="8190A0"/>
                </a:solidFill>
                <a:latin typeface="Menlo" panose="020B0609030804020204" pitchFamily="49" charset="0"/>
              </a:rPr>
              <a:t>name</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brand</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 &gt;</a:t>
            </a:r>
            <a:endParaRPr lang="en-MY" dirty="0">
              <a:solidFill>
                <a:srgbClr val="333333"/>
              </a:solidFill>
              <a:latin typeface="Menlo" panose="020B0609030804020204" pitchFamily="49" charset="0"/>
            </a:endParaRPr>
          </a:p>
          <a:p>
            <a:pPr marL="685783" lvl="4"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option</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value</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 Please Choose -</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option</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685783" lvl="4"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option</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value</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1</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Canon</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option</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685783" lvl="4"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option</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value</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2</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HP</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option</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685783" lvl="4"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option</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value</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3</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Belkin</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option</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502907" lvl="3"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select</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56607" lvl="2"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div</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56607" lvl="2"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div</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502907" lvl="3"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Total</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label</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502907" lvl="3"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input</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type</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text</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name</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total</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placeholder</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Enter total</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56607" lvl="2"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div</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56607" lvl="2" indent="0">
              <a:lnSpc>
                <a:spcPct val="10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button</a:t>
            </a:r>
            <a:r>
              <a:rPr lang="en-MY" dirty="0">
                <a:solidFill>
                  <a:srgbClr val="91B3E0"/>
                </a:solidFill>
                <a:latin typeface="Menlo" panose="020B0609030804020204" pitchFamily="49" charset="0"/>
              </a:rPr>
              <a:t> </a:t>
            </a:r>
            <a:r>
              <a:rPr lang="en-MY" i="1" dirty="0">
                <a:solidFill>
                  <a:srgbClr val="8190A0"/>
                </a:solidFill>
                <a:latin typeface="Menlo" panose="020B0609030804020204" pitchFamily="49" charset="0"/>
              </a:rPr>
              <a:t>type</a:t>
            </a:r>
            <a:r>
              <a:rPr lang="en-MY" dirty="0">
                <a:solidFill>
                  <a:srgbClr val="91B3E0"/>
                </a:solidFill>
                <a:latin typeface="Menlo" panose="020B0609030804020204" pitchFamily="49" charset="0"/>
              </a:rPr>
              <a:t>=</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submit</a:t>
            </a:r>
            <a:r>
              <a:rPr lang="en-MY" dirty="0">
                <a:solidFill>
                  <a:srgbClr val="777777"/>
                </a:solidFill>
                <a:latin typeface="Menlo" panose="020B0609030804020204" pitchFamily="49" charset="0"/>
              </a:rPr>
              <a:t>"</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Submit</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button</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173731" lvl="1" indent="0">
              <a:lnSpc>
                <a:spcPct val="100000"/>
              </a:lnSpc>
              <a:spcBef>
                <a:spcPts val="0"/>
              </a:spcBef>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form</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p:txBody>
      </p:sp>
    </p:spTree>
    <p:extLst>
      <p:ext uri="{BB962C8B-B14F-4D97-AF65-F5344CB8AC3E}">
        <p14:creationId xmlns:p14="http://schemas.microsoft.com/office/powerpoint/2010/main" val="15867641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a:solidFill>
                  <a:schemeClr val="bg1"/>
                </a:solidFill>
              </a:rPr>
              <a:t>Laravel VIEW - Inventory create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77557" y="968451"/>
            <a:ext cx="4891260" cy="3444721"/>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385571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CSS &amp; Javascript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fontAlgn="base">
              <a:buNone/>
            </a:pPr>
            <a:r>
              <a:rPr lang="en-MY" sz="3600" b="1" dirty="0"/>
              <a:t>CSS</a:t>
            </a:r>
            <a:r>
              <a:rPr lang="en-MY" sz="3600" dirty="0"/>
              <a:t> is used to control presentation, formatting, and layout.</a:t>
            </a:r>
          </a:p>
          <a:p>
            <a:pPr fontAlgn="base">
              <a:buFont typeface="Arial" panose="020B0604020202020204" pitchFamily="34" charset="0"/>
              <a:buChar char="•"/>
            </a:pPr>
            <a:endParaRPr lang="en-MY" sz="2400" dirty="0"/>
          </a:p>
          <a:p>
            <a:pPr marL="0" indent="0" fontAlgn="base">
              <a:buNone/>
            </a:pPr>
            <a:r>
              <a:rPr lang="en-MY" sz="3600" b="1" dirty="0"/>
              <a:t>JavaScript</a:t>
            </a:r>
            <a:r>
              <a:rPr lang="en-MY" sz="3600" dirty="0"/>
              <a:t> is used to control the behaviour of different elements.</a:t>
            </a:r>
            <a:endParaRPr lang="en-MY" sz="2400" dirty="0"/>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634247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BOOTSTRAP</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fontAlgn="base">
              <a:buNone/>
            </a:pPr>
            <a:r>
              <a:rPr lang="en-MY" sz="3600" b="1" dirty="0"/>
              <a:t>Bootstrap</a:t>
            </a:r>
            <a:r>
              <a:rPr lang="en-MY" sz="3600" dirty="0"/>
              <a:t> is an open source toolkit for developing with HTML, CSS, and JS. This world's most popular front-end component library used to build responsive, mobile-first projects.</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971225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Template - </a:t>
            </a:r>
            <a:r>
              <a:rPr lang="en-US" dirty="0" err="1">
                <a:solidFill>
                  <a:schemeClr val="bg1"/>
                </a:solidFill>
              </a:rPr>
              <a:t>adminlte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r>
              <a:rPr lang="en-MY" sz="6600" dirty="0"/>
              <a:t>https://</a:t>
            </a:r>
            <a:r>
              <a:rPr lang="en-MY" sz="6600" dirty="0" err="1"/>
              <a:t>adminlte.io</a:t>
            </a:r>
            <a:endParaRPr lang="en-MY" sz="6600" dirty="0"/>
          </a:p>
          <a:p>
            <a:pPr algn="ctr"/>
            <a:endParaRPr lang="en-MY" sz="6600" dirty="0"/>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005213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a:solidFill>
                  <a:schemeClr val="bg1"/>
                </a:solidFill>
              </a:rPr>
              <a:t>LARAVEL – ADMINLTE INSTALLATION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a:solidFill>
                  <a:srgbClr val="FFFFFF"/>
                </a:solidFill>
              </a:rPr>
              <a:t>Require AdminLTE package using composer</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1077218"/>
          </a:xfrm>
          <a:prstGeom prst="rect">
            <a:avLst/>
          </a:prstGeom>
          <a:solidFill>
            <a:schemeClr val="bg1"/>
          </a:solidFill>
        </p:spPr>
        <p:txBody>
          <a:bodyPr wrap="square" rtlCol="0">
            <a:spAutoFit/>
          </a:bodyPr>
          <a:lstStyle/>
          <a:p>
            <a:r>
              <a:rPr lang="en-MY" sz="3200"/>
              <a:t>composer require jeroennoten</a:t>
            </a:r>
            <a:r>
              <a:rPr lang="en-MY" sz="3200" dirty="0"/>
              <a:t>/</a:t>
            </a:r>
            <a:r>
              <a:rPr lang="en-MY" sz="3200" dirty="0" err="1"/>
              <a:t>laravel-adminlte</a:t>
            </a:r>
            <a:endParaRPr lang="en-US" sz="3200" dirty="0"/>
          </a:p>
        </p:txBody>
      </p:sp>
    </p:spTree>
    <p:extLst>
      <p:ext uri="{BB962C8B-B14F-4D97-AF65-F5344CB8AC3E}">
        <p14:creationId xmlns:p14="http://schemas.microsoft.com/office/powerpoint/2010/main" val="9322580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a:solidFill>
                  <a:schemeClr val="bg1"/>
                </a:solidFill>
              </a:rPr>
              <a:t>LARAVEL – ADMINLTE INSTALLATION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a:solidFill>
                  <a:srgbClr val="FFFFFF"/>
                </a:solidFill>
              </a:rPr>
              <a:t>Publish the AdminLTE vendor file</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1569660"/>
          </a:xfrm>
          <a:prstGeom prst="rect">
            <a:avLst/>
          </a:prstGeom>
          <a:solidFill>
            <a:schemeClr val="bg1"/>
          </a:solidFill>
        </p:spPr>
        <p:txBody>
          <a:bodyPr wrap="square" rtlCol="0">
            <a:spAutoFit/>
          </a:bodyPr>
          <a:lstStyle/>
          <a:p>
            <a:r>
              <a:rPr lang="en-MY" sz="3200"/>
              <a:t>php artisan vendor</a:t>
            </a:r>
            <a:r>
              <a:rPr lang="en-MY" sz="3200" err="1"/>
              <a:t>:</a:t>
            </a:r>
            <a:r>
              <a:rPr lang="en-MY" sz="3200"/>
              <a:t>publish --</a:t>
            </a:r>
            <a:r>
              <a:rPr lang="en-MY" sz="3200" dirty="0"/>
              <a:t>provider="</a:t>
            </a:r>
            <a:r>
              <a:rPr lang="en-MY" sz="3200" dirty="0" err="1"/>
              <a:t>JeroenNoten</a:t>
            </a:r>
            <a:r>
              <a:rPr lang="en-MY" sz="3200" dirty="0"/>
              <a:t>\</a:t>
            </a:r>
            <a:r>
              <a:rPr lang="en-MY" sz="3200" dirty="0" err="1"/>
              <a:t>LaravelAdminLte</a:t>
            </a:r>
            <a:r>
              <a:rPr lang="en-MY" sz="3200" dirty="0"/>
              <a:t>\</a:t>
            </a:r>
            <a:r>
              <a:rPr lang="en-MY" sz="3200" dirty="0" err="1"/>
              <a:t>ServiceProvider</a:t>
            </a:r>
            <a:r>
              <a:rPr lang="en-MY" sz="3200" dirty="0"/>
              <a:t>"</a:t>
            </a:r>
            <a:endParaRPr lang="en-US" sz="3200" dirty="0"/>
          </a:p>
        </p:txBody>
      </p:sp>
    </p:spTree>
    <p:extLst>
      <p:ext uri="{BB962C8B-B14F-4D97-AF65-F5344CB8AC3E}">
        <p14:creationId xmlns:p14="http://schemas.microsoft.com/office/powerpoint/2010/main" val="17661580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COURSE OUTLINE - DAY 3</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457189" indent="-457189">
              <a:buClr>
                <a:schemeClr val="tx1"/>
              </a:buClr>
              <a:buFont typeface="+mj-lt"/>
              <a:buAutoNum type="arabicPeriod"/>
            </a:pPr>
            <a:r>
              <a:rPr lang="en-US" sz="3600" dirty="0">
                <a:solidFill>
                  <a:srgbClr val="FFFFFF"/>
                </a:solidFill>
              </a:rPr>
              <a:t>DATABASE</a:t>
            </a:r>
          </a:p>
          <a:p>
            <a:pPr marL="457189" indent="-457189">
              <a:buClr>
                <a:schemeClr val="tx1"/>
              </a:buClr>
              <a:buFont typeface="+mj-lt"/>
              <a:buAutoNum type="arabicPeriod"/>
            </a:pPr>
            <a:r>
              <a:rPr lang="en-US" sz="3600" dirty="0">
                <a:solidFill>
                  <a:srgbClr val="FFFFFF"/>
                </a:solidFill>
              </a:rPr>
              <a:t>ERD</a:t>
            </a:r>
          </a:p>
          <a:p>
            <a:pPr marL="457189" indent="-457189">
              <a:buClr>
                <a:schemeClr val="tx1"/>
              </a:buClr>
              <a:buFont typeface="+mj-lt"/>
              <a:buAutoNum type="arabicPeriod"/>
            </a:pPr>
            <a:r>
              <a:rPr lang="en-US" sz="3600" dirty="0">
                <a:solidFill>
                  <a:srgbClr val="FFFFFF"/>
                </a:solidFill>
              </a:rPr>
              <a:t>LARAVEL</a:t>
            </a:r>
          </a:p>
          <a:p>
            <a:pPr marL="960107" lvl="3" indent="-457200">
              <a:buClr>
                <a:schemeClr val="tx1"/>
              </a:buClr>
              <a:buFont typeface="Courier New" panose="02070309020205020404" pitchFamily="49" charset="0"/>
              <a:buChar char="o"/>
            </a:pPr>
            <a:r>
              <a:rPr lang="en-US" sz="2800" dirty="0">
                <a:solidFill>
                  <a:srgbClr val="FFFFFF"/>
                </a:solidFill>
              </a:rPr>
              <a:t>CONTROLLER</a:t>
            </a:r>
          </a:p>
          <a:p>
            <a:pPr marL="960107" lvl="3" indent="-457200">
              <a:buClr>
                <a:schemeClr val="tx1"/>
              </a:buClr>
              <a:buFont typeface="Courier New" panose="02070309020205020404" pitchFamily="49" charset="0"/>
              <a:buChar char="o"/>
            </a:pPr>
            <a:r>
              <a:rPr lang="en-US" sz="2800" dirty="0">
                <a:solidFill>
                  <a:srgbClr val="FFFFFF"/>
                </a:solidFill>
              </a:rPr>
              <a:t>MODEL</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6306545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BLADE - ADMINLTE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016000"/>
            <a:ext cx="7006999" cy="3326980"/>
          </a:xfrm>
          <a:solidFill>
            <a:schemeClr val="tx1"/>
          </a:solidFill>
        </p:spPr>
        <p:txBody>
          <a:bodyPr anchor="b">
            <a:noAutofit/>
          </a:bodyPr>
          <a:lstStyle/>
          <a:p>
            <a:pPr>
              <a:lnSpc>
                <a:spcPct val="100000"/>
              </a:lnSpc>
              <a:spcBef>
                <a:spcPts val="0"/>
              </a:spcBef>
            </a:pP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@extends('</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adminlte</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::page')</a:t>
            </a:r>
          </a:p>
          <a:p>
            <a:pPr>
              <a:lnSpc>
                <a:spcPct val="100000"/>
              </a:lnSpc>
              <a:spcBef>
                <a:spcPts val="0"/>
              </a:spcBef>
            </a:pPr>
            <a:b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b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@section('title', ‘</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AdminLTE</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a:t>
            </a:r>
          </a:p>
          <a:p>
            <a:pPr>
              <a:lnSpc>
                <a:spcPct val="100000"/>
              </a:lnSpc>
              <a:spcBef>
                <a:spcPts val="0"/>
              </a:spcBef>
            </a:pPr>
            <a:b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b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@section('</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content_header</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a:t>
            </a:r>
          </a:p>
          <a:p>
            <a:pPr>
              <a:lnSpc>
                <a:spcPct val="100000"/>
              </a:lnSpc>
              <a:spcBef>
                <a:spcPts val="0"/>
              </a:spcBef>
            </a:pP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&lt;h1&gt;Dashboard&lt;/h1&gt;</a:t>
            </a:r>
          </a:p>
          <a:p>
            <a:pPr>
              <a:lnSpc>
                <a:spcPct val="100000"/>
              </a:lnSpc>
              <a:spcBef>
                <a:spcPts val="0"/>
              </a:spcBef>
            </a:pP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@stop</a:t>
            </a:r>
          </a:p>
          <a:p>
            <a:pPr>
              <a:lnSpc>
                <a:spcPct val="100000"/>
              </a:lnSpc>
              <a:spcBef>
                <a:spcPts val="0"/>
              </a:spcBef>
            </a:pPr>
            <a:b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b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@section('content')</a:t>
            </a:r>
          </a:p>
          <a:p>
            <a:pPr>
              <a:lnSpc>
                <a:spcPct val="100000"/>
              </a:lnSpc>
              <a:spcBef>
                <a:spcPts val="0"/>
              </a:spcBef>
            </a:pP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&lt;p&gt;Welcome to this beautiful admin panel.&lt;/p&gt;</a:t>
            </a:r>
          </a:p>
          <a:p>
            <a:pPr>
              <a:lnSpc>
                <a:spcPct val="100000"/>
              </a:lnSpc>
              <a:spcBef>
                <a:spcPts val="0"/>
              </a:spcBef>
            </a:pP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@stop</a:t>
            </a:r>
          </a:p>
          <a:p>
            <a:pPr>
              <a:lnSpc>
                <a:spcPct val="100000"/>
              </a:lnSpc>
              <a:spcBef>
                <a:spcPts val="0"/>
              </a:spcBef>
            </a:pPr>
            <a:b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b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@section('</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css</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a:t>
            </a:r>
          </a:p>
          <a:p>
            <a:pPr>
              <a:lnSpc>
                <a:spcPct val="100000"/>
              </a:lnSpc>
              <a:spcBef>
                <a:spcPts val="0"/>
              </a:spcBef>
            </a:pP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&lt;link </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rel</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="stylesheet" </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href</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css</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admin_custom.css</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"&gt;</a:t>
            </a:r>
          </a:p>
          <a:p>
            <a:pPr>
              <a:lnSpc>
                <a:spcPct val="100000"/>
              </a:lnSpc>
              <a:spcBef>
                <a:spcPts val="0"/>
              </a:spcBef>
            </a:pP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@stop</a:t>
            </a:r>
          </a:p>
          <a:p>
            <a:pPr>
              <a:lnSpc>
                <a:spcPct val="100000"/>
              </a:lnSpc>
              <a:spcBef>
                <a:spcPts val="0"/>
              </a:spcBef>
            </a:pPr>
            <a:b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b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@section('</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js</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a:t>
            </a:r>
          </a:p>
          <a:p>
            <a:pPr>
              <a:lnSpc>
                <a:spcPct val="100000"/>
              </a:lnSpc>
              <a:spcBef>
                <a:spcPts val="0"/>
              </a:spcBef>
            </a:pP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&lt;script&gt; </a:t>
            </a:r>
            <a:r>
              <a:rPr lang="en-MY" sz="1000" dirty="0" err="1">
                <a:solidFill>
                  <a:schemeClr val="bg1"/>
                </a:solidFill>
                <a:latin typeface="Menlo" panose="020B0609030804020204" pitchFamily="49" charset="0"/>
                <a:ea typeface="Menlo" panose="020B0609030804020204" pitchFamily="49" charset="0"/>
                <a:cs typeface="Menlo" panose="020B0609030804020204" pitchFamily="49" charset="0"/>
              </a:rPr>
              <a:t>console.log</a:t>
            </a: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('Hi!'); &lt;/script&gt;</a:t>
            </a:r>
          </a:p>
          <a:p>
            <a:pPr>
              <a:lnSpc>
                <a:spcPct val="100000"/>
              </a:lnSpc>
              <a:spcBef>
                <a:spcPts val="0"/>
              </a:spcBef>
            </a:pPr>
            <a:r>
              <a:rPr lang="en-MY" sz="1000" dirty="0">
                <a:solidFill>
                  <a:schemeClr val="bg1"/>
                </a:solidFill>
                <a:latin typeface="Menlo" panose="020B0609030804020204" pitchFamily="49" charset="0"/>
                <a:ea typeface="Menlo" panose="020B0609030804020204" pitchFamily="49" charset="0"/>
                <a:cs typeface="Menlo" panose="020B0609030804020204" pitchFamily="49" charset="0"/>
              </a:rPr>
              <a:t>@stop</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773433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Inventory list - APPLY TEMPLATE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a:t>Edit file </a:t>
            </a:r>
            <a:r>
              <a:rPr lang="en-US" sz="4000">
                <a:highlight>
                  <a:srgbClr val="800000"/>
                </a:highlight>
              </a:rPr>
              <a:t>inventory</a:t>
            </a:r>
            <a:r>
              <a:rPr lang="en-US" sz="4000" dirty="0">
                <a:highlight>
                  <a:srgbClr val="800000"/>
                </a:highlight>
              </a:rPr>
              <a:t>/</a:t>
            </a:r>
            <a:r>
              <a:rPr lang="en-US" sz="4000" dirty="0" err="1">
                <a:highlight>
                  <a:srgbClr val="800000"/>
                </a:highlight>
              </a:rPr>
              <a:t>index.blade.php</a:t>
            </a:r>
            <a:endParaRPr lang="en-US" sz="4000" dirty="0">
              <a:highlight>
                <a:srgbClr val="800000"/>
              </a:highlight>
            </a:endParaRPr>
          </a:p>
        </p:txBody>
      </p:sp>
    </p:spTree>
    <p:extLst>
      <p:ext uri="{BB962C8B-B14F-4D97-AF65-F5344CB8AC3E}">
        <p14:creationId xmlns:p14="http://schemas.microsoft.com/office/powerpoint/2010/main" val="242391742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00000"/>
              </a:lnSpc>
              <a:spcBef>
                <a:spcPts val="0"/>
              </a:spcBef>
              <a:buNone/>
            </a:pPr>
            <a:r>
              <a:rPr lang="en-MY" sz="2000" dirty="0">
                <a:solidFill>
                  <a:srgbClr val="333333"/>
                </a:solidFill>
                <a:latin typeface="Menlo" panose="020B0609030804020204" pitchFamily="49" charset="0"/>
              </a:rPr>
              <a:t>@extends('</a:t>
            </a:r>
            <a:r>
              <a:rPr lang="en-MY" sz="2000" dirty="0" err="1">
                <a:solidFill>
                  <a:srgbClr val="333333"/>
                </a:solidFill>
                <a:latin typeface="Menlo" panose="020B0609030804020204" pitchFamily="49" charset="0"/>
              </a:rPr>
              <a:t>adminlte</a:t>
            </a:r>
            <a:r>
              <a:rPr lang="en-MY" sz="2000" dirty="0">
                <a:solidFill>
                  <a:srgbClr val="333333"/>
                </a:solidFill>
                <a:latin typeface="Menlo" panose="020B0609030804020204" pitchFamily="49" charset="0"/>
              </a:rPr>
              <a:t>::page')</a:t>
            </a:r>
          </a:p>
          <a:p>
            <a:pPr marL="0" indent="0">
              <a:lnSpc>
                <a:spcPct val="100000"/>
              </a:lnSpc>
              <a:spcBef>
                <a:spcPts val="0"/>
              </a:spcBef>
              <a:buNone/>
            </a:pPr>
            <a:br>
              <a:rPr lang="en-MY" sz="2000" dirty="0">
                <a:solidFill>
                  <a:srgbClr val="333333"/>
                </a:solidFill>
                <a:latin typeface="Menlo" panose="020B0609030804020204" pitchFamily="49" charset="0"/>
              </a:rPr>
            </a:br>
            <a:r>
              <a:rPr lang="en-MY" sz="2000" dirty="0">
                <a:solidFill>
                  <a:srgbClr val="333333"/>
                </a:solidFill>
                <a:latin typeface="Menlo" panose="020B0609030804020204" pitchFamily="49" charset="0"/>
              </a:rPr>
              <a:t>@section('title', 'Create New Inventory')</a:t>
            </a:r>
          </a:p>
          <a:p>
            <a:pPr marL="0" indent="0">
              <a:lnSpc>
                <a:spcPct val="100000"/>
              </a:lnSpc>
              <a:spcBef>
                <a:spcPts val="0"/>
              </a:spcBef>
              <a:buNone/>
            </a:pPr>
            <a:br>
              <a:rPr lang="en-MY" sz="2000" dirty="0">
                <a:solidFill>
                  <a:srgbClr val="333333"/>
                </a:solidFill>
                <a:latin typeface="Menlo" panose="020B0609030804020204" pitchFamily="49" charset="0"/>
              </a:rPr>
            </a:br>
            <a:r>
              <a:rPr lang="en-MY" sz="2000" dirty="0">
                <a:solidFill>
                  <a:srgbClr val="333333"/>
                </a:solidFill>
                <a:latin typeface="Menlo" panose="020B0609030804020204" pitchFamily="49" charset="0"/>
              </a:rPr>
              <a:t>@section('</a:t>
            </a:r>
            <a:r>
              <a:rPr lang="en-MY" sz="2000" dirty="0" err="1">
                <a:solidFill>
                  <a:srgbClr val="333333"/>
                </a:solidFill>
                <a:latin typeface="Menlo" panose="020B0609030804020204" pitchFamily="49" charset="0"/>
              </a:rPr>
              <a:t>content_header</a:t>
            </a:r>
            <a:r>
              <a:rPr lang="en-MY" sz="2000" dirty="0">
                <a:solidFill>
                  <a:srgbClr val="333333"/>
                </a:solidFill>
                <a:latin typeface="Menlo" panose="020B0609030804020204" pitchFamily="49" charset="0"/>
              </a:rPr>
              <a:t>')</a:t>
            </a:r>
          </a:p>
          <a:p>
            <a:pPr marL="0" indent="0">
              <a:lnSpc>
                <a:spcPct val="100000"/>
              </a:lnSpc>
              <a:spcBef>
                <a:spcPts val="0"/>
              </a:spcBef>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h1</a:t>
            </a:r>
            <a:r>
              <a:rPr lang="en-MY" sz="2000" dirty="0">
                <a:solidFill>
                  <a:srgbClr val="91B3E0"/>
                </a:solidFill>
                <a:latin typeface="Menlo" panose="020B0609030804020204" pitchFamily="49" charset="0"/>
              </a:rPr>
              <a:t>&gt;</a:t>
            </a:r>
            <a:r>
              <a:rPr lang="en-MY" sz="2000" dirty="0">
                <a:solidFill>
                  <a:srgbClr val="333333"/>
                </a:solidFill>
                <a:latin typeface="Menlo" panose="020B0609030804020204" pitchFamily="49" charset="0"/>
              </a:rPr>
              <a:t>Create New Inventory</a:t>
            </a: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h1</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0" indent="0">
              <a:lnSpc>
                <a:spcPct val="100000"/>
              </a:lnSpc>
              <a:spcBef>
                <a:spcPts val="0"/>
              </a:spcBef>
              <a:buNone/>
            </a:pPr>
            <a:r>
              <a:rPr lang="en-MY" sz="2000" dirty="0">
                <a:solidFill>
                  <a:srgbClr val="333333"/>
                </a:solidFill>
                <a:latin typeface="Menlo" panose="020B0609030804020204" pitchFamily="49" charset="0"/>
              </a:rPr>
              <a:t>@stop</a:t>
            </a:r>
          </a:p>
          <a:p>
            <a:pPr marL="0" indent="0">
              <a:lnSpc>
                <a:spcPct val="100000"/>
              </a:lnSpc>
              <a:spcBef>
                <a:spcPts val="0"/>
              </a:spcBef>
              <a:buNone/>
            </a:pPr>
            <a:br>
              <a:rPr lang="en-MY" sz="2000" dirty="0">
                <a:solidFill>
                  <a:srgbClr val="333333"/>
                </a:solidFill>
                <a:latin typeface="Menlo" panose="020B0609030804020204" pitchFamily="49" charset="0"/>
              </a:rPr>
            </a:br>
            <a:r>
              <a:rPr lang="en-MY" sz="2000" dirty="0">
                <a:solidFill>
                  <a:srgbClr val="333333"/>
                </a:solidFill>
                <a:latin typeface="Menlo" panose="020B0609030804020204" pitchFamily="49" charset="0"/>
              </a:rPr>
              <a:t>@section('content')</a:t>
            </a:r>
          </a:p>
          <a:p>
            <a:pPr marL="0" indent="0" defTabSz="457200">
              <a:lnSpc>
                <a:spcPct val="100000"/>
              </a:lnSpc>
              <a:spcBef>
                <a:spcPts val="0"/>
              </a:spcBef>
              <a:spcAft>
                <a:spcPts val="0"/>
              </a:spcAft>
              <a:buClrTx/>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table</a:t>
            </a:r>
            <a:r>
              <a:rPr lang="en-MY" sz="2000" dirty="0">
                <a:solidFill>
                  <a:srgbClr val="91B3E0"/>
                </a:solidFill>
                <a:latin typeface="Menlo" panose="020B0609030804020204" pitchFamily="49" charset="0"/>
              </a:rPr>
              <a:t> </a:t>
            </a:r>
            <a:r>
              <a:rPr lang="en-MY" sz="2000" i="1" dirty="0">
                <a:solidFill>
                  <a:srgbClr val="8190A0"/>
                </a:solidFill>
                <a:latin typeface="Menlo" panose="020B0609030804020204" pitchFamily="49" charset="0"/>
              </a:rPr>
              <a:t>border</a:t>
            </a:r>
            <a:r>
              <a:rPr lang="en-MY" sz="2000" dirty="0">
                <a:solidFill>
                  <a:srgbClr val="777777"/>
                </a:solidFill>
                <a:latin typeface="Menlo" panose="020B0609030804020204" pitchFamily="49" charset="0"/>
              </a:rPr>
              <a:t>="</a:t>
            </a:r>
            <a:r>
              <a:rPr lang="en-MY" sz="2000" dirty="0">
                <a:solidFill>
                  <a:srgbClr val="448C27"/>
                </a:solidFill>
                <a:latin typeface="Menlo" panose="020B0609030804020204" pitchFamily="49" charset="0"/>
              </a:rPr>
              <a:t>1</a:t>
            </a:r>
            <a:r>
              <a:rPr lang="en-MY" sz="2000" dirty="0">
                <a:solidFill>
                  <a:srgbClr val="777777"/>
                </a:solidFill>
                <a:latin typeface="Menlo" panose="020B0609030804020204" pitchFamily="49" charset="0"/>
              </a:rPr>
              <a:t>"</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0" indent="0">
              <a:lnSpc>
                <a:spcPct val="100000"/>
              </a:lnSpc>
              <a:spcBef>
                <a:spcPts val="0"/>
              </a:spcBef>
              <a:buNone/>
            </a:pPr>
            <a:r>
              <a:rPr lang="en-MY" sz="2000" dirty="0">
                <a:solidFill>
                  <a:srgbClr val="333333"/>
                </a:solidFill>
                <a:latin typeface="Menlo" panose="020B0609030804020204" pitchFamily="49" charset="0"/>
              </a:rPr>
              <a:t>...</a:t>
            </a:r>
          </a:p>
          <a:p>
            <a:pPr marL="0" indent="0">
              <a:lnSpc>
                <a:spcPct val="100000"/>
              </a:lnSpc>
              <a:spcBef>
                <a:spcPts val="0"/>
              </a:spcBef>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table</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0" indent="0">
              <a:lnSpc>
                <a:spcPct val="100000"/>
              </a:lnSpc>
              <a:spcBef>
                <a:spcPts val="0"/>
              </a:spcBef>
              <a:buNone/>
            </a:pPr>
            <a:r>
              <a:rPr lang="en-MY" sz="2000" dirty="0">
                <a:solidFill>
                  <a:srgbClr val="333333"/>
                </a:solidFill>
                <a:latin typeface="Menlo" panose="020B0609030804020204" pitchFamily="49" charset="0"/>
              </a:rPr>
              <a:t>@stop</a:t>
            </a:r>
          </a:p>
          <a:p>
            <a:pPr marL="0" indent="0">
              <a:lnSpc>
                <a:spcPct val="100000"/>
              </a:lnSpc>
              <a:spcBef>
                <a:spcPts val="0"/>
              </a:spcBef>
              <a:buNone/>
            </a:pPr>
            <a:endParaRPr lang="en-MY" sz="2000" dirty="0">
              <a:solidFill>
                <a:srgbClr val="333333"/>
              </a:solidFill>
              <a:latin typeface="Menlo" panose="020B0609030804020204" pitchFamily="49" charset="0"/>
            </a:endParaRPr>
          </a:p>
          <a:p>
            <a:pPr marL="0" indent="0">
              <a:lnSpc>
                <a:spcPct val="100000"/>
              </a:lnSpc>
              <a:spcBef>
                <a:spcPts val="0"/>
              </a:spcBef>
              <a:buNone/>
            </a:pPr>
            <a:endParaRPr lang="en-MY" sz="2000" dirty="0">
              <a:solidFill>
                <a:srgbClr val="333333"/>
              </a:solidFill>
              <a:latin typeface="Menlo" panose="020B0609030804020204" pitchFamily="49" charset="0"/>
            </a:endParaRPr>
          </a:p>
        </p:txBody>
      </p:sp>
    </p:spTree>
    <p:extLst>
      <p:ext uri="{BB962C8B-B14F-4D97-AF65-F5344CB8AC3E}">
        <p14:creationId xmlns:p14="http://schemas.microsoft.com/office/powerpoint/2010/main" val="44404332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Inventory list - APPLY TEMPLATE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77557" y="969359"/>
            <a:ext cx="4891260" cy="3442906"/>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87783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a:solidFill>
                  <a:schemeClr val="bg1"/>
                </a:solidFill>
              </a:rPr>
              <a:t>CREATE Inventory - APPLY TEMPLATE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a:t>Edit file </a:t>
            </a:r>
            <a:r>
              <a:rPr lang="en-US" sz="4000">
                <a:highlight>
                  <a:srgbClr val="800000"/>
                </a:highlight>
              </a:rPr>
              <a:t>inventory</a:t>
            </a:r>
            <a:r>
              <a:rPr lang="en-US" sz="4000" dirty="0">
                <a:highlight>
                  <a:srgbClr val="800000"/>
                </a:highlight>
              </a:rPr>
              <a:t>/</a:t>
            </a:r>
            <a:r>
              <a:rPr lang="en-US" sz="4000" dirty="0" err="1">
                <a:highlight>
                  <a:srgbClr val="800000"/>
                </a:highlight>
              </a:rPr>
              <a:t>create.blade.php</a:t>
            </a:r>
            <a:endParaRPr lang="en-US" sz="4000" dirty="0">
              <a:highlight>
                <a:srgbClr val="800000"/>
              </a:highlight>
            </a:endParaRPr>
          </a:p>
        </p:txBody>
      </p:sp>
    </p:spTree>
    <p:extLst>
      <p:ext uri="{BB962C8B-B14F-4D97-AF65-F5344CB8AC3E}">
        <p14:creationId xmlns:p14="http://schemas.microsoft.com/office/powerpoint/2010/main" val="327865079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00000"/>
              </a:lnSpc>
              <a:spcBef>
                <a:spcPts val="0"/>
              </a:spcBef>
              <a:buNone/>
            </a:pPr>
            <a:r>
              <a:rPr lang="en-MY" sz="2000" dirty="0">
                <a:solidFill>
                  <a:srgbClr val="333333"/>
                </a:solidFill>
                <a:latin typeface="Menlo" panose="020B0609030804020204" pitchFamily="49" charset="0"/>
              </a:rPr>
              <a:t>@extends('</a:t>
            </a:r>
            <a:r>
              <a:rPr lang="en-MY" sz="2000" dirty="0" err="1">
                <a:solidFill>
                  <a:srgbClr val="333333"/>
                </a:solidFill>
                <a:latin typeface="Menlo" panose="020B0609030804020204" pitchFamily="49" charset="0"/>
              </a:rPr>
              <a:t>adminlte</a:t>
            </a:r>
            <a:r>
              <a:rPr lang="en-MY" sz="2000" dirty="0">
                <a:solidFill>
                  <a:srgbClr val="333333"/>
                </a:solidFill>
                <a:latin typeface="Menlo" panose="020B0609030804020204" pitchFamily="49" charset="0"/>
              </a:rPr>
              <a:t>::page')</a:t>
            </a:r>
          </a:p>
          <a:p>
            <a:pPr marL="0" indent="0">
              <a:lnSpc>
                <a:spcPct val="100000"/>
              </a:lnSpc>
              <a:spcBef>
                <a:spcPts val="0"/>
              </a:spcBef>
              <a:buNone/>
            </a:pPr>
            <a:br>
              <a:rPr lang="en-MY" sz="2000" dirty="0">
                <a:solidFill>
                  <a:srgbClr val="333333"/>
                </a:solidFill>
                <a:latin typeface="Menlo" panose="020B0609030804020204" pitchFamily="49" charset="0"/>
              </a:rPr>
            </a:br>
            <a:r>
              <a:rPr lang="en-MY" sz="2000" dirty="0">
                <a:solidFill>
                  <a:srgbClr val="333333"/>
                </a:solidFill>
                <a:latin typeface="Menlo" panose="020B0609030804020204" pitchFamily="49" charset="0"/>
              </a:rPr>
              <a:t>@section('title', 'Inventory List')</a:t>
            </a:r>
          </a:p>
          <a:p>
            <a:pPr marL="0" indent="0">
              <a:lnSpc>
                <a:spcPct val="100000"/>
              </a:lnSpc>
              <a:spcBef>
                <a:spcPts val="0"/>
              </a:spcBef>
              <a:buNone/>
            </a:pPr>
            <a:br>
              <a:rPr lang="en-MY" sz="2000" dirty="0">
                <a:solidFill>
                  <a:srgbClr val="333333"/>
                </a:solidFill>
                <a:latin typeface="Menlo" panose="020B0609030804020204" pitchFamily="49" charset="0"/>
              </a:rPr>
            </a:br>
            <a:r>
              <a:rPr lang="en-MY" sz="2000" dirty="0">
                <a:solidFill>
                  <a:srgbClr val="333333"/>
                </a:solidFill>
                <a:latin typeface="Menlo" panose="020B0609030804020204" pitchFamily="49" charset="0"/>
              </a:rPr>
              <a:t>@section('</a:t>
            </a:r>
            <a:r>
              <a:rPr lang="en-MY" sz="2000" dirty="0" err="1">
                <a:solidFill>
                  <a:srgbClr val="333333"/>
                </a:solidFill>
                <a:latin typeface="Menlo" panose="020B0609030804020204" pitchFamily="49" charset="0"/>
              </a:rPr>
              <a:t>content_header</a:t>
            </a:r>
            <a:r>
              <a:rPr lang="en-MY" sz="2000" dirty="0">
                <a:solidFill>
                  <a:srgbClr val="333333"/>
                </a:solidFill>
                <a:latin typeface="Menlo" panose="020B0609030804020204" pitchFamily="49" charset="0"/>
              </a:rPr>
              <a:t>')</a:t>
            </a:r>
          </a:p>
          <a:p>
            <a:pPr marL="0" indent="0">
              <a:lnSpc>
                <a:spcPct val="100000"/>
              </a:lnSpc>
              <a:spcBef>
                <a:spcPts val="0"/>
              </a:spcBef>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h1</a:t>
            </a:r>
            <a:r>
              <a:rPr lang="en-MY" sz="2000" dirty="0">
                <a:solidFill>
                  <a:srgbClr val="91B3E0"/>
                </a:solidFill>
                <a:latin typeface="Menlo" panose="020B0609030804020204" pitchFamily="49" charset="0"/>
              </a:rPr>
              <a:t>&gt;</a:t>
            </a:r>
            <a:r>
              <a:rPr lang="en-MY" sz="2000" dirty="0">
                <a:solidFill>
                  <a:srgbClr val="333333"/>
                </a:solidFill>
                <a:latin typeface="Menlo" panose="020B0609030804020204" pitchFamily="49" charset="0"/>
              </a:rPr>
              <a:t>Inventory List</a:t>
            </a: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h1</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0" indent="0">
              <a:lnSpc>
                <a:spcPct val="100000"/>
              </a:lnSpc>
              <a:spcBef>
                <a:spcPts val="0"/>
              </a:spcBef>
              <a:buNone/>
            </a:pPr>
            <a:r>
              <a:rPr lang="en-MY" sz="2000" dirty="0">
                <a:solidFill>
                  <a:srgbClr val="333333"/>
                </a:solidFill>
                <a:latin typeface="Menlo" panose="020B0609030804020204" pitchFamily="49" charset="0"/>
              </a:rPr>
              <a:t>@stop</a:t>
            </a:r>
          </a:p>
          <a:p>
            <a:pPr marL="0" indent="0">
              <a:lnSpc>
                <a:spcPct val="100000"/>
              </a:lnSpc>
              <a:spcBef>
                <a:spcPts val="0"/>
              </a:spcBef>
              <a:buNone/>
            </a:pPr>
            <a:br>
              <a:rPr lang="en-MY" sz="2000" dirty="0">
                <a:solidFill>
                  <a:srgbClr val="333333"/>
                </a:solidFill>
                <a:latin typeface="Menlo" panose="020B0609030804020204" pitchFamily="49" charset="0"/>
              </a:rPr>
            </a:br>
            <a:r>
              <a:rPr lang="en-MY" sz="2000" dirty="0">
                <a:solidFill>
                  <a:srgbClr val="333333"/>
                </a:solidFill>
                <a:latin typeface="Menlo" panose="020B0609030804020204" pitchFamily="49" charset="0"/>
              </a:rPr>
              <a:t>@section('content')</a:t>
            </a:r>
          </a:p>
          <a:p>
            <a:pPr marL="0" indent="0">
              <a:lnSpc>
                <a:spcPct val="100000"/>
              </a:lnSpc>
              <a:spcBef>
                <a:spcPts val="0"/>
              </a:spcBef>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form</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0" indent="0">
              <a:lnSpc>
                <a:spcPct val="100000"/>
              </a:lnSpc>
              <a:spcBef>
                <a:spcPts val="0"/>
              </a:spcBef>
              <a:buNone/>
            </a:pPr>
            <a:r>
              <a:rPr lang="en-MY" sz="2000" dirty="0">
                <a:solidFill>
                  <a:srgbClr val="333333"/>
                </a:solidFill>
                <a:latin typeface="Menlo" panose="020B0609030804020204" pitchFamily="49" charset="0"/>
              </a:rPr>
              <a:t>...</a:t>
            </a:r>
          </a:p>
          <a:p>
            <a:pPr marL="0" indent="0">
              <a:lnSpc>
                <a:spcPct val="100000"/>
              </a:lnSpc>
              <a:spcBef>
                <a:spcPts val="0"/>
              </a:spcBef>
              <a:buNone/>
            </a:pPr>
            <a:r>
              <a:rPr lang="en-MY" sz="2000" dirty="0">
                <a:solidFill>
                  <a:srgbClr val="91B3E0"/>
                </a:solidFill>
                <a:latin typeface="Menlo" panose="020B0609030804020204" pitchFamily="49" charset="0"/>
              </a:rPr>
              <a:t>&lt;/</a:t>
            </a:r>
            <a:r>
              <a:rPr lang="en-MY" sz="2000" dirty="0">
                <a:solidFill>
                  <a:srgbClr val="4B83CD"/>
                </a:solidFill>
                <a:latin typeface="Menlo" panose="020B0609030804020204" pitchFamily="49" charset="0"/>
              </a:rPr>
              <a:t>form</a:t>
            </a:r>
            <a:r>
              <a:rPr lang="en-MY" sz="2000" dirty="0">
                <a:solidFill>
                  <a:srgbClr val="91B3E0"/>
                </a:solidFill>
                <a:latin typeface="Menlo" panose="020B0609030804020204" pitchFamily="49" charset="0"/>
              </a:rPr>
              <a:t>&gt;</a:t>
            </a:r>
            <a:endParaRPr lang="en-MY" sz="2000" dirty="0">
              <a:solidFill>
                <a:srgbClr val="333333"/>
              </a:solidFill>
              <a:latin typeface="Menlo" panose="020B0609030804020204" pitchFamily="49" charset="0"/>
            </a:endParaRPr>
          </a:p>
          <a:p>
            <a:pPr marL="0" indent="0">
              <a:lnSpc>
                <a:spcPct val="100000"/>
              </a:lnSpc>
              <a:spcBef>
                <a:spcPts val="0"/>
              </a:spcBef>
              <a:buNone/>
            </a:pPr>
            <a:r>
              <a:rPr lang="en-MY" sz="2000" dirty="0">
                <a:solidFill>
                  <a:srgbClr val="333333"/>
                </a:solidFill>
                <a:latin typeface="Menlo" panose="020B0609030804020204" pitchFamily="49" charset="0"/>
              </a:rPr>
              <a:t>@stop</a:t>
            </a:r>
          </a:p>
          <a:p>
            <a:pPr marL="0" indent="0">
              <a:lnSpc>
                <a:spcPct val="100000"/>
              </a:lnSpc>
              <a:spcBef>
                <a:spcPts val="0"/>
              </a:spcBef>
              <a:buNone/>
            </a:pPr>
            <a:endParaRPr lang="en-MY" sz="2000" dirty="0">
              <a:solidFill>
                <a:srgbClr val="333333"/>
              </a:solidFill>
              <a:latin typeface="Menlo" panose="020B0609030804020204" pitchFamily="49" charset="0"/>
            </a:endParaRPr>
          </a:p>
          <a:p>
            <a:pPr marL="0" indent="0">
              <a:lnSpc>
                <a:spcPct val="100000"/>
              </a:lnSpc>
              <a:spcBef>
                <a:spcPts val="0"/>
              </a:spcBef>
              <a:buNone/>
            </a:pPr>
            <a:endParaRPr lang="en-MY" sz="2000" dirty="0">
              <a:solidFill>
                <a:srgbClr val="333333"/>
              </a:solidFill>
              <a:latin typeface="Menlo" panose="020B0609030804020204" pitchFamily="49" charset="0"/>
            </a:endParaRPr>
          </a:p>
        </p:txBody>
      </p:sp>
    </p:spTree>
    <p:extLst>
      <p:ext uri="{BB962C8B-B14F-4D97-AF65-F5344CB8AC3E}">
        <p14:creationId xmlns:p14="http://schemas.microsoft.com/office/powerpoint/2010/main" val="399791668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a:solidFill>
                  <a:schemeClr val="bg1"/>
                </a:solidFill>
              </a:rPr>
              <a:t>CREATE Inventory - APPLY TEMPLATE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81893" y="972410"/>
            <a:ext cx="4882587" cy="3436802"/>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7900210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CSS</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fontAlgn="base">
              <a:buNone/>
            </a:pPr>
            <a:r>
              <a:rPr lang="en-MY" sz="3600" b="1"/>
              <a:t>CSS</a:t>
            </a:r>
            <a:r>
              <a:rPr lang="en-MY" sz="3600"/>
              <a:t> is used to control presentation, formatting, and layout</a:t>
            </a:r>
            <a:r>
              <a:rPr lang="en-MY" sz="3600" dirty="0"/>
              <a:t>.</a:t>
            </a:r>
          </a:p>
          <a:p>
            <a:pPr fontAlgn="base">
              <a:buFont typeface="Arial" panose="020B0604020202020204" pitchFamily="34" charset="0"/>
              <a:buChar char="•"/>
            </a:pPr>
            <a:endParaRPr lang="en-MY" sz="2400" dirty="0"/>
          </a:p>
          <a:p>
            <a:pPr fontAlgn="base">
              <a:buFont typeface="Arial" panose="020B0604020202020204" pitchFamily="34" charset="0"/>
              <a:buChar char="•"/>
            </a:pPr>
            <a:endParaRPr lang="en-MY" sz="2400" dirty="0"/>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87928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Inventory list - APPLY CSS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a:t>Edit file </a:t>
            </a:r>
            <a:r>
              <a:rPr lang="en-US" sz="4000">
                <a:highlight>
                  <a:srgbClr val="800000"/>
                </a:highlight>
              </a:rPr>
              <a:t>inventory</a:t>
            </a:r>
            <a:r>
              <a:rPr lang="en-US" sz="4000" dirty="0">
                <a:highlight>
                  <a:srgbClr val="800000"/>
                </a:highlight>
              </a:rPr>
              <a:t>/</a:t>
            </a:r>
            <a:r>
              <a:rPr lang="en-US" sz="4000" dirty="0" err="1">
                <a:highlight>
                  <a:srgbClr val="800000"/>
                </a:highlight>
              </a:rPr>
              <a:t>index.blade.php</a:t>
            </a:r>
            <a:endParaRPr lang="en-US" sz="4000" dirty="0">
              <a:highlight>
                <a:srgbClr val="800000"/>
              </a:highlight>
            </a:endParaRPr>
          </a:p>
        </p:txBody>
      </p:sp>
    </p:spTree>
    <p:extLst>
      <p:ext uri="{BB962C8B-B14F-4D97-AF65-F5344CB8AC3E}">
        <p14:creationId xmlns:p14="http://schemas.microsoft.com/office/powerpoint/2010/main" val="205002075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a:lnSpc>
                <a:spcPct val="100000"/>
              </a:lnSpc>
              <a:spcBef>
                <a:spcPts val="0"/>
              </a:spcBef>
            </a:pPr>
            <a:r>
              <a:rPr lang="en-MY" sz="2500" dirty="0">
                <a:solidFill>
                  <a:srgbClr val="91B3E0"/>
                </a:solidFill>
                <a:highlight>
                  <a:srgbClr val="FFFF00"/>
                </a:highlight>
                <a:latin typeface="Menlo" panose="020B0609030804020204" pitchFamily="49" charset="0"/>
              </a:rPr>
              <a:t>&lt;</a:t>
            </a:r>
            <a:r>
              <a:rPr lang="en-MY" sz="2500" dirty="0">
                <a:solidFill>
                  <a:srgbClr val="4B83CD"/>
                </a:solidFill>
                <a:highlight>
                  <a:srgbClr val="FFFF00"/>
                </a:highlight>
                <a:latin typeface="Menlo" panose="020B0609030804020204" pitchFamily="49" charset="0"/>
              </a:rPr>
              <a:t>div</a:t>
            </a:r>
            <a:r>
              <a:rPr lang="en-MY" sz="2500" dirty="0">
                <a:solidFill>
                  <a:srgbClr val="91B3E0"/>
                </a:solidFill>
                <a:highlight>
                  <a:srgbClr val="FFFF00"/>
                </a:highlight>
                <a:latin typeface="Menlo" panose="020B0609030804020204" pitchFamily="49" charset="0"/>
              </a:rPr>
              <a:t> </a:t>
            </a:r>
            <a:r>
              <a:rPr lang="en-MY" sz="2500" i="1" dirty="0">
                <a:solidFill>
                  <a:srgbClr val="8190A0"/>
                </a:solidFill>
                <a:highlight>
                  <a:srgbClr val="FFFF00"/>
                </a:highlight>
                <a:latin typeface="Menlo" panose="020B0609030804020204" pitchFamily="49" charset="0"/>
              </a:rPr>
              <a:t>class</a:t>
            </a:r>
            <a:r>
              <a:rPr lang="en-MY" sz="2500" dirty="0">
                <a:solidFill>
                  <a:srgbClr val="91B3E0"/>
                </a:solidFill>
                <a:highlight>
                  <a:srgbClr val="FFFF00"/>
                </a:highlight>
                <a:latin typeface="Menlo" panose="020B0609030804020204" pitchFamily="49" charset="0"/>
              </a:rPr>
              <a:t>=</a:t>
            </a:r>
            <a:r>
              <a:rPr lang="en-MY" sz="2500" dirty="0">
                <a:solidFill>
                  <a:srgbClr val="777777"/>
                </a:solidFill>
                <a:highlight>
                  <a:srgbClr val="FFFF00"/>
                </a:highlight>
                <a:latin typeface="Menlo" panose="020B0609030804020204" pitchFamily="49" charset="0"/>
              </a:rPr>
              <a:t>"</a:t>
            </a:r>
            <a:r>
              <a:rPr lang="en-MY" sz="2500" dirty="0">
                <a:solidFill>
                  <a:srgbClr val="448C27"/>
                </a:solidFill>
                <a:highlight>
                  <a:srgbClr val="FFFF00"/>
                </a:highlight>
                <a:latin typeface="Menlo" panose="020B0609030804020204" pitchFamily="49" charset="0"/>
              </a:rPr>
              <a:t>box</a:t>
            </a:r>
            <a:r>
              <a:rPr lang="en-MY" sz="2500" dirty="0">
                <a:solidFill>
                  <a:srgbClr val="777777"/>
                </a:solidFill>
                <a:highlight>
                  <a:srgbClr val="FFFF00"/>
                </a:highlight>
                <a:latin typeface="Menlo" panose="020B0609030804020204" pitchFamily="49" charset="0"/>
              </a:rPr>
              <a:t>"</a:t>
            </a:r>
            <a:r>
              <a:rPr lang="en-MY" sz="2500" dirty="0">
                <a:solidFill>
                  <a:srgbClr val="91B3E0"/>
                </a:solidFill>
                <a:highlight>
                  <a:srgbClr val="FFFF00"/>
                </a:highlight>
                <a:latin typeface="Menlo" panose="020B0609030804020204" pitchFamily="49" charset="0"/>
              </a:rPr>
              <a:t>&gt;</a:t>
            </a:r>
            <a:endParaRPr lang="en-MY" sz="2500" dirty="0">
              <a:solidFill>
                <a:srgbClr val="333333"/>
              </a:solidFill>
              <a:highlight>
                <a:srgbClr val="FFFF00"/>
              </a:highlight>
              <a:latin typeface="Menlo" panose="020B0609030804020204" pitchFamily="49" charset="0"/>
            </a:endParaRPr>
          </a:p>
          <a:p>
            <a:pPr marL="310888" lvl="2" indent="0">
              <a:lnSpc>
                <a:spcPct val="100000"/>
              </a:lnSpc>
              <a:spcBef>
                <a:spcPts val="0"/>
              </a:spcBef>
              <a:buNone/>
            </a:pPr>
            <a:r>
              <a:rPr lang="en-MY" sz="2500" dirty="0">
                <a:solidFill>
                  <a:srgbClr val="91B3E0"/>
                </a:solidFill>
                <a:highlight>
                  <a:srgbClr val="FFFF00"/>
                </a:highlight>
                <a:latin typeface="Menlo" panose="020B0609030804020204" pitchFamily="49" charset="0"/>
              </a:rPr>
              <a:t>&lt;</a:t>
            </a:r>
            <a:r>
              <a:rPr lang="en-MY" sz="2500" dirty="0">
                <a:solidFill>
                  <a:srgbClr val="4B83CD"/>
                </a:solidFill>
                <a:highlight>
                  <a:srgbClr val="FFFF00"/>
                </a:highlight>
                <a:latin typeface="Menlo" panose="020B0609030804020204" pitchFamily="49" charset="0"/>
              </a:rPr>
              <a:t>div</a:t>
            </a:r>
            <a:r>
              <a:rPr lang="en-MY" sz="2500" dirty="0">
                <a:solidFill>
                  <a:srgbClr val="91B3E0"/>
                </a:solidFill>
                <a:highlight>
                  <a:srgbClr val="FFFF00"/>
                </a:highlight>
                <a:latin typeface="Menlo" panose="020B0609030804020204" pitchFamily="49" charset="0"/>
              </a:rPr>
              <a:t> </a:t>
            </a:r>
            <a:r>
              <a:rPr lang="en-MY" sz="2500" i="1" dirty="0">
                <a:solidFill>
                  <a:srgbClr val="8190A0"/>
                </a:solidFill>
                <a:highlight>
                  <a:srgbClr val="FFFF00"/>
                </a:highlight>
                <a:latin typeface="Menlo" panose="020B0609030804020204" pitchFamily="49" charset="0"/>
              </a:rPr>
              <a:t>class</a:t>
            </a:r>
            <a:r>
              <a:rPr lang="en-MY" sz="2500" dirty="0">
                <a:solidFill>
                  <a:srgbClr val="91B3E0"/>
                </a:solidFill>
                <a:highlight>
                  <a:srgbClr val="FFFF00"/>
                </a:highlight>
                <a:latin typeface="Menlo" panose="020B0609030804020204" pitchFamily="49" charset="0"/>
              </a:rPr>
              <a:t>=</a:t>
            </a:r>
            <a:r>
              <a:rPr lang="en-MY" sz="2500" dirty="0">
                <a:solidFill>
                  <a:srgbClr val="777777"/>
                </a:solidFill>
                <a:highlight>
                  <a:srgbClr val="FFFF00"/>
                </a:highlight>
                <a:latin typeface="Menlo" panose="020B0609030804020204" pitchFamily="49" charset="0"/>
              </a:rPr>
              <a:t>"</a:t>
            </a:r>
            <a:r>
              <a:rPr lang="en-MY" sz="2500" dirty="0">
                <a:solidFill>
                  <a:srgbClr val="448C27"/>
                </a:solidFill>
                <a:highlight>
                  <a:srgbClr val="FFFF00"/>
                </a:highlight>
                <a:latin typeface="Menlo" panose="020B0609030804020204" pitchFamily="49" charset="0"/>
              </a:rPr>
              <a:t>box-body</a:t>
            </a:r>
            <a:r>
              <a:rPr lang="en-MY" sz="2500" dirty="0">
                <a:solidFill>
                  <a:srgbClr val="777777"/>
                </a:solidFill>
                <a:highlight>
                  <a:srgbClr val="FFFF00"/>
                </a:highlight>
                <a:latin typeface="Menlo" panose="020B0609030804020204" pitchFamily="49" charset="0"/>
              </a:rPr>
              <a:t>"</a:t>
            </a:r>
            <a:r>
              <a:rPr lang="en-MY" sz="2500" dirty="0">
                <a:solidFill>
                  <a:srgbClr val="91B3E0"/>
                </a:solidFill>
                <a:highlight>
                  <a:srgbClr val="FFFF00"/>
                </a:highlight>
                <a:latin typeface="Menlo" panose="020B0609030804020204" pitchFamily="49" charset="0"/>
              </a:rPr>
              <a:t>&gt;</a:t>
            </a:r>
            <a:endParaRPr lang="en-MY" sz="2500" dirty="0">
              <a:solidFill>
                <a:srgbClr val="333333"/>
              </a:solidFill>
              <a:highlight>
                <a:srgbClr val="FFFF00"/>
              </a:highlight>
              <a:latin typeface="Menlo" panose="020B0609030804020204" pitchFamily="49" charset="0"/>
            </a:endParaRPr>
          </a:p>
          <a:p>
            <a:pPr marL="457188" lvl="3" indent="0">
              <a:lnSpc>
                <a:spcPct val="100000"/>
              </a:lnSpc>
              <a:spcBef>
                <a:spcPts val="0"/>
              </a:spcBef>
              <a:buNone/>
            </a:pPr>
            <a:r>
              <a:rPr lang="en-MY" sz="2500" dirty="0">
                <a:solidFill>
                  <a:srgbClr val="91B3E0"/>
                </a:solidFill>
                <a:latin typeface="Menlo" panose="020B0609030804020204" pitchFamily="49" charset="0"/>
              </a:rPr>
              <a:t>&lt;</a:t>
            </a:r>
            <a:r>
              <a:rPr lang="en-MY" sz="2500" dirty="0">
                <a:solidFill>
                  <a:srgbClr val="4B83CD"/>
                </a:solidFill>
                <a:latin typeface="Menlo" panose="020B0609030804020204" pitchFamily="49" charset="0"/>
              </a:rPr>
              <a:t>table</a:t>
            </a:r>
            <a:r>
              <a:rPr lang="en-MY" sz="2500" dirty="0">
                <a:solidFill>
                  <a:srgbClr val="91B3E0"/>
                </a:solidFill>
                <a:latin typeface="Menlo" panose="020B0609030804020204" pitchFamily="49" charset="0"/>
              </a:rPr>
              <a:t> </a:t>
            </a:r>
            <a:r>
              <a:rPr lang="en-MY" sz="2500" i="1" dirty="0">
                <a:solidFill>
                  <a:srgbClr val="8190A0"/>
                </a:solidFill>
                <a:highlight>
                  <a:srgbClr val="FFFF00"/>
                </a:highlight>
                <a:latin typeface="Menlo" panose="020B0609030804020204" pitchFamily="49" charset="0"/>
              </a:rPr>
              <a:t>class</a:t>
            </a:r>
            <a:r>
              <a:rPr lang="en-MY" sz="2500" dirty="0">
                <a:solidFill>
                  <a:srgbClr val="91B3E0"/>
                </a:solidFill>
                <a:highlight>
                  <a:srgbClr val="FFFF00"/>
                </a:highlight>
                <a:latin typeface="Menlo" panose="020B0609030804020204" pitchFamily="49" charset="0"/>
              </a:rPr>
              <a:t>=</a:t>
            </a:r>
            <a:r>
              <a:rPr lang="en-MY" sz="2500" dirty="0">
                <a:solidFill>
                  <a:srgbClr val="777777"/>
                </a:solidFill>
                <a:highlight>
                  <a:srgbClr val="FFFF00"/>
                </a:highlight>
                <a:latin typeface="Menlo" panose="020B0609030804020204" pitchFamily="49" charset="0"/>
              </a:rPr>
              <a:t>"</a:t>
            </a:r>
            <a:r>
              <a:rPr lang="en-MY" sz="2500" dirty="0">
                <a:solidFill>
                  <a:srgbClr val="448C27"/>
                </a:solidFill>
                <a:highlight>
                  <a:srgbClr val="FFFF00"/>
                </a:highlight>
                <a:latin typeface="Menlo" panose="020B0609030804020204" pitchFamily="49" charset="0"/>
              </a:rPr>
              <a:t>table table-bordered</a:t>
            </a:r>
            <a:r>
              <a:rPr lang="en-MY" sz="2500" dirty="0">
                <a:solidFill>
                  <a:srgbClr val="777777"/>
                </a:solidFill>
                <a:highlight>
                  <a:srgbClr val="FFFF00"/>
                </a:highlight>
                <a:latin typeface="Menlo" panose="020B0609030804020204" pitchFamily="49" charset="0"/>
              </a:rPr>
              <a:t>"</a:t>
            </a:r>
            <a:r>
              <a:rPr lang="en-MY" sz="2500" dirty="0">
                <a:solidFill>
                  <a:srgbClr val="91B3E0"/>
                </a:solidFill>
                <a:latin typeface="Menlo" panose="020B0609030804020204" pitchFamily="49" charset="0"/>
              </a:rPr>
              <a:t>&gt;</a:t>
            </a:r>
          </a:p>
          <a:p>
            <a:pPr marL="640064" lvl="4" indent="0">
              <a:lnSpc>
                <a:spcPct val="100000"/>
              </a:lnSpc>
              <a:spcBef>
                <a:spcPts val="0"/>
              </a:spcBef>
              <a:buNone/>
            </a:pPr>
            <a:r>
              <a:rPr lang="en-MY" sz="2500" dirty="0">
                <a:solidFill>
                  <a:srgbClr val="91B3E0"/>
                </a:solidFill>
                <a:latin typeface="Menlo" panose="020B0609030804020204" pitchFamily="49" charset="0"/>
              </a:rPr>
              <a:t>...</a:t>
            </a:r>
          </a:p>
          <a:p>
            <a:pPr marL="457188" lvl="3" indent="0">
              <a:lnSpc>
                <a:spcPct val="100000"/>
              </a:lnSpc>
              <a:spcBef>
                <a:spcPts val="0"/>
              </a:spcBef>
              <a:buNone/>
            </a:pPr>
            <a:r>
              <a:rPr lang="en-MY" sz="2500" dirty="0">
                <a:solidFill>
                  <a:srgbClr val="91B3E0"/>
                </a:solidFill>
                <a:latin typeface="Menlo" panose="020B0609030804020204" pitchFamily="49" charset="0"/>
              </a:rPr>
              <a:t>&lt;/</a:t>
            </a:r>
            <a:r>
              <a:rPr lang="en-MY" sz="2500" dirty="0">
                <a:solidFill>
                  <a:srgbClr val="4B83CD"/>
                </a:solidFill>
                <a:latin typeface="Menlo" panose="020B0609030804020204" pitchFamily="49" charset="0"/>
              </a:rPr>
              <a:t>table</a:t>
            </a:r>
            <a:r>
              <a:rPr lang="en-MY" sz="2500" dirty="0">
                <a:solidFill>
                  <a:srgbClr val="91B3E0"/>
                </a:solidFill>
                <a:latin typeface="Menlo" panose="020B0609030804020204" pitchFamily="49" charset="0"/>
              </a:rPr>
              <a:t>&gt;</a:t>
            </a:r>
            <a:endParaRPr lang="en-MY" sz="2500" dirty="0">
              <a:solidFill>
                <a:srgbClr val="333333"/>
              </a:solidFill>
              <a:latin typeface="Menlo" panose="020B0609030804020204" pitchFamily="49" charset="0"/>
            </a:endParaRPr>
          </a:p>
          <a:p>
            <a:pPr marL="310888" lvl="2" indent="0">
              <a:lnSpc>
                <a:spcPct val="100000"/>
              </a:lnSpc>
              <a:spcBef>
                <a:spcPts val="0"/>
              </a:spcBef>
              <a:buNone/>
            </a:pPr>
            <a:r>
              <a:rPr lang="en-MY" sz="2500" dirty="0">
                <a:solidFill>
                  <a:srgbClr val="91B3E0"/>
                </a:solidFill>
                <a:highlight>
                  <a:srgbClr val="FFFF00"/>
                </a:highlight>
                <a:latin typeface="Menlo" panose="020B0609030804020204" pitchFamily="49" charset="0"/>
              </a:rPr>
              <a:t>&lt;/</a:t>
            </a:r>
            <a:r>
              <a:rPr lang="en-MY" sz="2500" dirty="0">
                <a:solidFill>
                  <a:srgbClr val="4B83CD"/>
                </a:solidFill>
                <a:highlight>
                  <a:srgbClr val="FFFF00"/>
                </a:highlight>
                <a:latin typeface="Menlo" panose="020B0609030804020204" pitchFamily="49" charset="0"/>
              </a:rPr>
              <a:t>div</a:t>
            </a:r>
            <a:r>
              <a:rPr lang="en-MY" sz="2500" dirty="0">
                <a:solidFill>
                  <a:srgbClr val="91B3E0"/>
                </a:solidFill>
                <a:highlight>
                  <a:srgbClr val="FFFF00"/>
                </a:highlight>
                <a:latin typeface="Menlo" panose="020B0609030804020204" pitchFamily="49" charset="0"/>
              </a:rPr>
              <a:t>&gt;</a:t>
            </a:r>
            <a:endParaRPr lang="en-MY" sz="2500" dirty="0">
              <a:solidFill>
                <a:srgbClr val="333333"/>
              </a:solidFill>
              <a:highlight>
                <a:srgbClr val="FFFF00"/>
              </a:highlight>
              <a:latin typeface="Menlo" panose="020B0609030804020204" pitchFamily="49" charset="0"/>
            </a:endParaRPr>
          </a:p>
          <a:p>
            <a:pPr>
              <a:lnSpc>
                <a:spcPct val="100000"/>
              </a:lnSpc>
              <a:spcBef>
                <a:spcPts val="0"/>
              </a:spcBef>
            </a:pPr>
            <a:r>
              <a:rPr lang="en-MY" sz="2500" dirty="0">
                <a:solidFill>
                  <a:srgbClr val="91B3E0"/>
                </a:solidFill>
                <a:highlight>
                  <a:srgbClr val="FFFF00"/>
                </a:highlight>
                <a:latin typeface="Menlo" panose="020B0609030804020204" pitchFamily="49" charset="0"/>
              </a:rPr>
              <a:t>&lt;/</a:t>
            </a:r>
            <a:r>
              <a:rPr lang="en-MY" sz="2500" dirty="0">
                <a:solidFill>
                  <a:srgbClr val="4B83CD"/>
                </a:solidFill>
                <a:highlight>
                  <a:srgbClr val="FFFF00"/>
                </a:highlight>
                <a:latin typeface="Menlo" panose="020B0609030804020204" pitchFamily="49" charset="0"/>
              </a:rPr>
              <a:t>div</a:t>
            </a:r>
            <a:r>
              <a:rPr lang="en-MY" sz="2500" dirty="0">
                <a:solidFill>
                  <a:srgbClr val="91B3E0"/>
                </a:solidFill>
                <a:highlight>
                  <a:srgbClr val="FFFF00"/>
                </a:highlight>
                <a:latin typeface="Menlo" panose="020B0609030804020204" pitchFamily="49" charset="0"/>
              </a:rPr>
              <a:t>&gt;</a:t>
            </a:r>
          </a:p>
          <a:p>
            <a:pPr>
              <a:lnSpc>
                <a:spcPct val="100000"/>
              </a:lnSpc>
              <a:spcBef>
                <a:spcPts val="0"/>
              </a:spcBef>
            </a:pPr>
            <a:endParaRPr lang="en-MY" sz="2500" dirty="0">
              <a:solidFill>
                <a:srgbClr val="91B3E0"/>
              </a:solidFill>
              <a:latin typeface="Menlo" panose="020B0609030804020204" pitchFamily="49" charset="0"/>
            </a:endParaRPr>
          </a:p>
          <a:p>
            <a:pPr>
              <a:lnSpc>
                <a:spcPct val="100000"/>
              </a:lnSpc>
              <a:spcBef>
                <a:spcPts val="0"/>
              </a:spcBef>
            </a:pPr>
            <a:endParaRPr lang="en-MY" sz="2500" dirty="0">
              <a:solidFill>
                <a:srgbClr val="333333"/>
              </a:solidFill>
              <a:latin typeface="Menlo" panose="020B0609030804020204" pitchFamily="49" charset="0"/>
            </a:endParaRPr>
          </a:p>
          <a:p>
            <a:pPr>
              <a:lnSpc>
                <a:spcPct val="100000"/>
              </a:lnSpc>
              <a:spcBef>
                <a:spcPts val="0"/>
              </a:spcBef>
            </a:pPr>
            <a:endParaRPr lang="en-MY" sz="2500" dirty="0">
              <a:solidFill>
                <a:srgbClr val="333333"/>
              </a:solidFill>
              <a:latin typeface="Menlo" panose="020B0609030804020204" pitchFamily="49" charset="0"/>
            </a:endParaRPr>
          </a:p>
        </p:txBody>
      </p:sp>
    </p:spTree>
    <p:extLst>
      <p:ext uri="{BB962C8B-B14F-4D97-AF65-F5344CB8AC3E}">
        <p14:creationId xmlns:p14="http://schemas.microsoft.com/office/powerpoint/2010/main" val="1440767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COURSE OUTLINE - DAY 4</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457189" indent="-457189">
              <a:buClr>
                <a:schemeClr val="tx1"/>
              </a:buClr>
              <a:buFont typeface="+mj-lt"/>
              <a:buAutoNum type="arabicPeriod"/>
            </a:pPr>
            <a:r>
              <a:rPr lang="en-US" sz="3600" dirty="0">
                <a:solidFill>
                  <a:srgbClr val="FFFFFF"/>
                </a:solidFill>
              </a:rPr>
              <a:t>LARAVEL CRUD</a:t>
            </a:r>
          </a:p>
          <a:p>
            <a:pPr marL="960107" lvl="3" indent="-457200">
              <a:buClr>
                <a:schemeClr val="tx1"/>
              </a:buClr>
              <a:buFont typeface="Courier New" panose="02070309020205020404" pitchFamily="49" charset="0"/>
              <a:buChar char="o"/>
            </a:pPr>
            <a:r>
              <a:rPr lang="en-US" sz="2800" dirty="0">
                <a:solidFill>
                  <a:srgbClr val="FFFFFF"/>
                </a:solidFill>
              </a:rPr>
              <a:t>CREATE</a:t>
            </a:r>
          </a:p>
          <a:p>
            <a:pPr marL="960107" lvl="3" indent="-457200">
              <a:buClr>
                <a:schemeClr val="tx1"/>
              </a:buClr>
              <a:buFont typeface="Courier New" panose="02070309020205020404" pitchFamily="49" charset="0"/>
              <a:buChar char="o"/>
            </a:pPr>
            <a:r>
              <a:rPr lang="en-US" sz="2800" dirty="0">
                <a:solidFill>
                  <a:srgbClr val="FFFFFF"/>
                </a:solidFill>
              </a:rPr>
              <a:t>READ</a:t>
            </a:r>
          </a:p>
          <a:p>
            <a:pPr marL="960107" lvl="3" indent="-457200">
              <a:buClr>
                <a:schemeClr val="tx1"/>
              </a:buClr>
              <a:buFont typeface="Courier New" panose="02070309020205020404" pitchFamily="49" charset="0"/>
              <a:buChar char="o"/>
            </a:pPr>
            <a:r>
              <a:rPr lang="en-US" sz="2800" dirty="0">
                <a:solidFill>
                  <a:srgbClr val="FFFFFF"/>
                </a:solidFill>
              </a:rPr>
              <a:t>UPDATE</a:t>
            </a:r>
          </a:p>
          <a:p>
            <a:pPr marL="960107" lvl="3" indent="-457200">
              <a:buClr>
                <a:schemeClr val="tx1"/>
              </a:buClr>
              <a:buFont typeface="Courier New" panose="02070309020205020404" pitchFamily="49" charset="0"/>
              <a:buChar char="o"/>
            </a:pPr>
            <a:r>
              <a:rPr lang="en-US" sz="2800" dirty="0">
                <a:solidFill>
                  <a:srgbClr val="FFFFFF"/>
                </a:solidFill>
              </a:rPr>
              <a:t>DELETE</a:t>
            </a:r>
          </a:p>
          <a:p>
            <a:pPr marL="493713" indent="-493713">
              <a:buClr>
                <a:schemeClr val="tx1"/>
              </a:buClr>
              <a:buFont typeface="+mj-lt"/>
              <a:buAutoNum type="arabicPeriod"/>
            </a:pPr>
            <a:r>
              <a:rPr lang="en-US" sz="3600" dirty="0">
                <a:solidFill>
                  <a:srgbClr val="FFFFFF"/>
                </a:solidFill>
              </a:rPr>
              <a:t>LARAVEL AUTH</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178383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Inventory list - APPLY CSS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77557" y="972427"/>
            <a:ext cx="4891260" cy="3436769"/>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720777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CREATE Inventory - APPLY CSS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a:t>Edit file </a:t>
            </a:r>
            <a:r>
              <a:rPr lang="en-US" sz="4000">
                <a:highlight>
                  <a:srgbClr val="800000"/>
                </a:highlight>
              </a:rPr>
              <a:t>inventory</a:t>
            </a:r>
            <a:r>
              <a:rPr lang="en-US" sz="4000" dirty="0">
                <a:highlight>
                  <a:srgbClr val="800000"/>
                </a:highlight>
              </a:rPr>
              <a:t>/</a:t>
            </a:r>
            <a:r>
              <a:rPr lang="en-US" sz="4000" dirty="0" err="1">
                <a:highlight>
                  <a:srgbClr val="800000"/>
                </a:highlight>
              </a:rPr>
              <a:t>create.blade.php</a:t>
            </a:r>
            <a:endParaRPr lang="en-US" sz="4000" dirty="0">
              <a:highlight>
                <a:srgbClr val="800000"/>
              </a:highlight>
            </a:endParaRPr>
          </a:p>
        </p:txBody>
      </p:sp>
    </p:spTree>
    <p:extLst>
      <p:ext uri="{BB962C8B-B14F-4D97-AF65-F5344CB8AC3E}">
        <p14:creationId xmlns:p14="http://schemas.microsoft.com/office/powerpoint/2010/main" val="19229853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00000"/>
              </a:lnSpc>
              <a:spcBef>
                <a:spcPts val="0"/>
              </a:spcBef>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form</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div</a:t>
            </a:r>
            <a:r>
              <a:rPr lang="en-MY" sz="1600" dirty="0">
                <a:solidFill>
                  <a:srgbClr val="91B3E0"/>
                </a:solidFill>
                <a:latin typeface="Menlo" panose="020B0609030804020204" pitchFamily="49" charset="0"/>
              </a:rPr>
              <a:t> </a:t>
            </a:r>
            <a:r>
              <a:rPr lang="en-MY" sz="1600" i="1" dirty="0">
                <a:solidFill>
                  <a:srgbClr val="8190A0"/>
                </a:solidFill>
                <a:highlight>
                  <a:srgbClr val="FFFF00"/>
                </a:highlight>
                <a:latin typeface="Menlo" panose="020B0609030804020204" pitchFamily="49" charset="0"/>
              </a:rPr>
              <a:t>class</a:t>
            </a:r>
            <a:r>
              <a:rPr lang="en-MY" sz="1600" dirty="0">
                <a:solidFill>
                  <a:srgbClr val="91B3E0"/>
                </a:solidFill>
                <a:highlight>
                  <a:srgbClr val="FFFF00"/>
                </a:highlight>
                <a:latin typeface="Menlo" panose="020B0609030804020204" pitchFamily="49" charset="0"/>
              </a:rPr>
              <a:t>=</a:t>
            </a:r>
            <a:r>
              <a:rPr lang="en-MY" sz="1600" dirty="0">
                <a:solidFill>
                  <a:srgbClr val="777777"/>
                </a:solidFill>
                <a:highlight>
                  <a:srgbClr val="FFFF00"/>
                </a:highlight>
                <a:latin typeface="Menlo" panose="020B0609030804020204" pitchFamily="49" charset="0"/>
              </a:rPr>
              <a:t>"</a:t>
            </a:r>
            <a:r>
              <a:rPr lang="en-MY" sz="1600" dirty="0">
                <a:solidFill>
                  <a:srgbClr val="448C27"/>
                </a:solidFill>
                <a:highlight>
                  <a:srgbClr val="FFFF00"/>
                </a:highlight>
                <a:latin typeface="Menlo" panose="020B0609030804020204" pitchFamily="49" charset="0"/>
              </a:rPr>
              <a:t>form-group</a:t>
            </a:r>
            <a:r>
              <a:rPr lang="en-MY" sz="1600" dirty="0">
                <a:solidFill>
                  <a:srgbClr val="777777"/>
                </a:solidFill>
                <a:highlight>
                  <a:srgbClr val="FFFF00"/>
                </a:highlight>
                <a:latin typeface="Menlo" panose="020B0609030804020204" pitchFamily="49" charset="0"/>
              </a:rPr>
              <a:t>"</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label</a:t>
            </a:r>
            <a:r>
              <a:rPr lang="en-MY" sz="1600" dirty="0">
                <a:solidFill>
                  <a:srgbClr val="91B3E0"/>
                </a:solidFill>
                <a:latin typeface="Menlo" panose="020B0609030804020204" pitchFamily="49" charset="0"/>
              </a:rPr>
              <a:t>&gt;</a:t>
            </a:r>
            <a:r>
              <a:rPr lang="en-MY" sz="1600" dirty="0">
                <a:solidFill>
                  <a:srgbClr val="333333"/>
                </a:solidFill>
                <a:latin typeface="Menlo" panose="020B0609030804020204" pitchFamily="49" charset="0"/>
              </a:rPr>
              <a:t>Name</a:t>
            </a: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label</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input</a:t>
            </a:r>
            <a:r>
              <a:rPr lang="en-MY" sz="1600" dirty="0">
                <a:solidFill>
                  <a:srgbClr val="91B3E0"/>
                </a:solidFill>
                <a:latin typeface="Menlo" panose="020B0609030804020204" pitchFamily="49" charset="0"/>
              </a:rPr>
              <a:t> </a:t>
            </a:r>
            <a:r>
              <a:rPr lang="en-MY" sz="1600" i="1" dirty="0">
                <a:solidFill>
                  <a:srgbClr val="8190A0"/>
                </a:solidFill>
                <a:latin typeface="Menlo" panose="020B0609030804020204" pitchFamily="49" charset="0"/>
              </a:rPr>
              <a:t>type</a:t>
            </a:r>
            <a:r>
              <a:rPr lang="en-MY" sz="1600" dirty="0">
                <a:solidFill>
                  <a:srgbClr val="91B3E0"/>
                </a:solidFill>
                <a:latin typeface="Menlo" panose="020B0609030804020204" pitchFamily="49" charset="0"/>
              </a:rPr>
              <a:t>=</a:t>
            </a:r>
            <a:r>
              <a:rPr lang="en-MY" sz="1600" dirty="0">
                <a:solidFill>
                  <a:srgbClr val="777777"/>
                </a:solidFill>
                <a:latin typeface="Menlo" panose="020B0609030804020204" pitchFamily="49" charset="0"/>
              </a:rPr>
              <a:t>"</a:t>
            </a:r>
            <a:r>
              <a:rPr lang="en-MY" sz="1600" dirty="0">
                <a:solidFill>
                  <a:srgbClr val="448C27"/>
                </a:solidFill>
                <a:latin typeface="Menlo" panose="020B0609030804020204" pitchFamily="49" charset="0"/>
              </a:rPr>
              <a:t>text</a:t>
            </a:r>
            <a:r>
              <a:rPr lang="en-MY" sz="1600" dirty="0">
                <a:solidFill>
                  <a:srgbClr val="777777"/>
                </a:solidFill>
                <a:latin typeface="Menlo" panose="020B0609030804020204" pitchFamily="49" charset="0"/>
              </a:rPr>
              <a:t>"</a:t>
            </a:r>
            <a:r>
              <a:rPr lang="en-MY" sz="1600" dirty="0">
                <a:solidFill>
                  <a:srgbClr val="91B3E0"/>
                </a:solidFill>
                <a:latin typeface="Menlo" panose="020B0609030804020204" pitchFamily="49" charset="0"/>
              </a:rPr>
              <a:t> </a:t>
            </a:r>
            <a:r>
              <a:rPr lang="en-MY" sz="1600" i="1" dirty="0">
                <a:solidFill>
                  <a:srgbClr val="8190A0"/>
                </a:solidFill>
                <a:highlight>
                  <a:srgbClr val="FFFF00"/>
                </a:highlight>
                <a:latin typeface="Menlo" panose="020B0609030804020204" pitchFamily="49" charset="0"/>
              </a:rPr>
              <a:t>class</a:t>
            </a:r>
            <a:r>
              <a:rPr lang="en-MY" sz="1600" dirty="0">
                <a:solidFill>
                  <a:srgbClr val="91B3E0"/>
                </a:solidFill>
                <a:highlight>
                  <a:srgbClr val="FFFF00"/>
                </a:highlight>
                <a:latin typeface="Menlo" panose="020B0609030804020204" pitchFamily="49" charset="0"/>
              </a:rPr>
              <a:t>=</a:t>
            </a:r>
            <a:r>
              <a:rPr lang="en-MY" sz="1600" dirty="0">
                <a:solidFill>
                  <a:srgbClr val="777777"/>
                </a:solidFill>
                <a:highlight>
                  <a:srgbClr val="FFFF00"/>
                </a:highlight>
                <a:latin typeface="Menlo" panose="020B0609030804020204" pitchFamily="49" charset="0"/>
              </a:rPr>
              <a:t>"</a:t>
            </a:r>
            <a:r>
              <a:rPr lang="en-MY" sz="1600" dirty="0">
                <a:solidFill>
                  <a:srgbClr val="448C27"/>
                </a:solidFill>
                <a:highlight>
                  <a:srgbClr val="FFFF00"/>
                </a:highlight>
                <a:latin typeface="Menlo" panose="020B0609030804020204" pitchFamily="49" charset="0"/>
              </a:rPr>
              <a:t>form-control</a:t>
            </a:r>
            <a:r>
              <a:rPr lang="en-MY" sz="1600" dirty="0">
                <a:solidFill>
                  <a:srgbClr val="777777"/>
                </a:solidFill>
                <a:highlight>
                  <a:srgbClr val="FFFF00"/>
                </a:highlight>
                <a:latin typeface="Menlo" panose="020B0609030804020204" pitchFamily="49" charset="0"/>
              </a:rPr>
              <a:t>"</a:t>
            </a:r>
            <a:r>
              <a:rPr lang="en-MY" sz="1600" dirty="0">
                <a:solidFill>
                  <a:srgbClr val="777777"/>
                </a:solidFill>
                <a:latin typeface="Menlo" panose="020B0609030804020204" pitchFamily="49" charset="0"/>
              </a:rPr>
              <a:t> </a:t>
            </a:r>
            <a:r>
              <a:rPr lang="en-MY" sz="1600" i="1" dirty="0">
                <a:solidFill>
                  <a:srgbClr val="8190A0"/>
                </a:solidFill>
                <a:latin typeface="Menlo" panose="020B0609030804020204" pitchFamily="49" charset="0"/>
              </a:rPr>
              <a:t>name</a:t>
            </a:r>
            <a:r>
              <a:rPr lang="en-MY" sz="1600" dirty="0">
                <a:solidFill>
                  <a:srgbClr val="777777"/>
                </a:solidFill>
                <a:latin typeface="Menlo" panose="020B0609030804020204" pitchFamily="49" charset="0"/>
              </a:rPr>
              <a:t>="</a:t>
            </a:r>
            <a:r>
              <a:rPr lang="en-MY" sz="1600" dirty="0">
                <a:solidFill>
                  <a:srgbClr val="448C27"/>
                </a:solidFill>
                <a:latin typeface="Menlo" panose="020B0609030804020204" pitchFamily="49" charset="0"/>
              </a:rPr>
              <a:t>name</a:t>
            </a:r>
            <a:r>
              <a:rPr lang="en-MY" sz="1600" dirty="0">
                <a:solidFill>
                  <a:srgbClr val="777777"/>
                </a:solidFill>
                <a:latin typeface="Menlo" panose="020B0609030804020204" pitchFamily="49" charset="0"/>
              </a:rPr>
              <a:t>"</a:t>
            </a:r>
            <a:r>
              <a:rPr lang="en-MY" sz="1600" dirty="0">
                <a:solidFill>
                  <a:srgbClr val="91B3E0"/>
                </a:solidFill>
                <a:latin typeface="Menlo" panose="020B0609030804020204" pitchFamily="49" charset="0"/>
              </a:rPr>
              <a:t> </a:t>
            </a:r>
            <a:r>
              <a:rPr lang="en-MY" sz="1600" i="1" dirty="0">
                <a:solidFill>
                  <a:srgbClr val="8190A0"/>
                </a:solidFill>
                <a:latin typeface="Menlo" panose="020B0609030804020204" pitchFamily="49" charset="0"/>
              </a:rPr>
              <a:t>placeholder</a:t>
            </a:r>
            <a:r>
              <a:rPr lang="en-MY" sz="1600" dirty="0">
                <a:solidFill>
                  <a:srgbClr val="91B3E0"/>
                </a:solidFill>
                <a:latin typeface="Menlo" panose="020B0609030804020204" pitchFamily="49" charset="0"/>
              </a:rPr>
              <a:t>=</a:t>
            </a:r>
            <a:r>
              <a:rPr lang="en-MY" sz="1600" dirty="0">
                <a:solidFill>
                  <a:srgbClr val="777777"/>
                </a:solidFill>
                <a:latin typeface="Menlo" panose="020B0609030804020204" pitchFamily="49" charset="0"/>
              </a:rPr>
              <a:t>"</a:t>
            </a:r>
            <a:r>
              <a:rPr lang="en-MY" sz="1600" dirty="0">
                <a:solidFill>
                  <a:srgbClr val="448C27"/>
                </a:solidFill>
                <a:latin typeface="Menlo" panose="020B0609030804020204" pitchFamily="49" charset="0"/>
              </a:rPr>
              <a:t>Enter name</a:t>
            </a:r>
            <a:r>
              <a:rPr lang="en-MY" sz="1600" dirty="0">
                <a:solidFill>
                  <a:srgbClr val="777777"/>
                </a:solidFill>
                <a:latin typeface="Menlo" panose="020B0609030804020204" pitchFamily="49" charset="0"/>
              </a:rPr>
              <a:t>"</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div</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div</a:t>
            </a:r>
            <a:r>
              <a:rPr lang="en-MY" sz="1600" dirty="0">
                <a:solidFill>
                  <a:srgbClr val="91B3E0"/>
                </a:solidFill>
                <a:latin typeface="Menlo" panose="020B0609030804020204" pitchFamily="49" charset="0"/>
              </a:rPr>
              <a:t> </a:t>
            </a:r>
            <a:r>
              <a:rPr lang="en-MY" sz="1600" i="1" dirty="0">
                <a:solidFill>
                  <a:srgbClr val="8190A0"/>
                </a:solidFill>
                <a:highlight>
                  <a:srgbClr val="FFFF00"/>
                </a:highlight>
                <a:latin typeface="Menlo" panose="020B0609030804020204" pitchFamily="49" charset="0"/>
              </a:rPr>
              <a:t>class</a:t>
            </a:r>
            <a:r>
              <a:rPr lang="en-MY" sz="1600" dirty="0">
                <a:solidFill>
                  <a:srgbClr val="91B3E0"/>
                </a:solidFill>
                <a:highlight>
                  <a:srgbClr val="FFFF00"/>
                </a:highlight>
                <a:latin typeface="Menlo" panose="020B0609030804020204" pitchFamily="49" charset="0"/>
              </a:rPr>
              <a:t>=</a:t>
            </a:r>
            <a:r>
              <a:rPr lang="en-MY" sz="1600" dirty="0">
                <a:solidFill>
                  <a:srgbClr val="777777"/>
                </a:solidFill>
                <a:highlight>
                  <a:srgbClr val="FFFF00"/>
                </a:highlight>
                <a:latin typeface="Menlo" panose="020B0609030804020204" pitchFamily="49" charset="0"/>
              </a:rPr>
              <a:t>"</a:t>
            </a:r>
            <a:r>
              <a:rPr lang="en-MY" sz="1600" dirty="0">
                <a:solidFill>
                  <a:srgbClr val="448C27"/>
                </a:solidFill>
                <a:highlight>
                  <a:srgbClr val="FFFF00"/>
                </a:highlight>
                <a:latin typeface="Menlo" panose="020B0609030804020204" pitchFamily="49" charset="0"/>
              </a:rPr>
              <a:t>form-group</a:t>
            </a:r>
            <a:r>
              <a:rPr lang="en-MY" sz="1600" dirty="0">
                <a:solidFill>
                  <a:srgbClr val="777777"/>
                </a:solidFill>
                <a:highlight>
                  <a:srgbClr val="FFFF00"/>
                </a:highlight>
                <a:latin typeface="Menlo" panose="020B0609030804020204" pitchFamily="49" charset="0"/>
              </a:rPr>
              <a:t>"</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label</a:t>
            </a:r>
            <a:r>
              <a:rPr lang="en-MY" sz="1600" dirty="0">
                <a:solidFill>
                  <a:srgbClr val="91B3E0"/>
                </a:solidFill>
                <a:latin typeface="Menlo" panose="020B0609030804020204" pitchFamily="49" charset="0"/>
              </a:rPr>
              <a:t>&gt;</a:t>
            </a:r>
            <a:r>
              <a:rPr lang="en-MY" sz="1600" dirty="0">
                <a:solidFill>
                  <a:srgbClr val="333333"/>
                </a:solidFill>
                <a:latin typeface="Menlo" panose="020B0609030804020204" pitchFamily="49" charset="0"/>
              </a:rPr>
              <a:t>Brand</a:t>
            </a: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label</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select</a:t>
            </a:r>
            <a:r>
              <a:rPr lang="en-MY" sz="1600" dirty="0">
                <a:solidFill>
                  <a:srgbClr val="91B3E0"/>
                </a:solidFill>
                <a:latin typeface="Menlo" panose="020B0609030804020204" pitchFamily="49" charset="0"/>
              </a:rPr>
              <a:t> </a:t>
            </a:r>
            <a:r>
              <a:rPr lang="en-MY" sz="1600" i="1" dirty="0">
                <a:solidFill>
                  <a:srgbClr val="8190A0"/>
                </a:solidFill>
                <a:highlight>
                  <a:srgbClr val="FFFF00"/>
                </a:highlight>
                <a:latin typeface="Menlo" panose="020B0609030804020204" pitchFamily="49" charset="0"/>
              </a:rPr>
              <a:t>class</a:t>
            </a:r>
            <a:r>
              <a:rPr lang="en-MY" sz="1600" dirty="0">
                <a:solidFill>
                  <a:srgbClr val="91B3E0"/>
                </a:solidFill>
                <a:highlight>
                  <a:srgbClr val="FFFF00"/>
                </a:highlight>
                <a:latin typeface="Menlo" panose="020B0609030804020204" pitchFamily="49" charset="0"/>
              </a:rPr>
              <a:t>=</a:t>
            </a:r>
            <a:r>
              <a:rPr lang="en-MY" sz="1600" dirty="0">
                <a:solidFill>
                  <a:srgbClr val="777777"/>
                </a:solidFill>
                <a:highlight>
                  <a:srgbClr val="FFFF00"/>
                </a:highlight>
                <a:latin typeface="Menlo" panose="020B0609030804020204" pitchFamily="49" charset="0"/>
              </a:rPr>
              <a:t>"</a:t>
            </a:r>
            <a:r>
              <a:rPr lang="en-MY" sz="1600" dirty="0">
                <a:solidFill>
                  <a:srgbClr val="448C27"/>
                </a:solidFill>
                <a:highlight>
                  <a:srgbClr val="FFFF00"/>
                </a:highlight>
                <a:latin typeface="Menlo" panose="020B0609030804020204" pitchFamily="49" charset="0"/>
              </a:rPr>
              <a:t>form-control</a:t>
            </a:r>
            <a:r>
              <a:rPr lang="en-MY" sz="1600" dirty="0">
                <a:solidFill>
                  <a:srgbClr val="777777"/>
                </a:solidFill>
                <a:highlight>
                  <a:srgbClr val="FFFF00"/>
                </a:highlight>
                <a:latin typeface="Menlo" panose="020B0609030804020204" pitchFamily="49" charset="0"/>
              </a:rPr>
              <a:t>"</a:t>
            </a:r>
            <a:r>
              <a:rPr lang="en-MY" sz="1600" dirty="0">
                <a:solidFill>
                  <a:srgbClr val="777777"/>
                </a:solidFill>
                <a:latin typeface="Menlo" panose="020B0609030804020204" pitchFamily="49" charset="0"/>
              </a:rPr>
              <a:t> </a:t>
            </a:r>
            <a:r>
              <a:rPr lang="en-MY" sz="1600" i="1" dirty="0">
                <a:solidFill>
                  <a:srgbClr val="8190A0"/>
                </a:solidFill>
                <a:latin typeface="Menlo" panose="020B0609030804020204" pitchFamily="49" charset="0"/>
              </a:rPr>
              <a:t>name</a:t>
            </a:r>
            <a:r>
              <a:rPr lang="en-MY" sz="1600" dirty="0">
                <a:solidFill>
                  <a:srgbClr val="777777"/>
                </a:solidFill>
                <a:latin typeface="Menlo" panose="020B0609030804020204" pitchFamily="49" charset="0"/>
              </a:rPr>
              <a:t>="</a:t>
            </a:r>
            <a:r>
              <a:rPr lang="en-MY" sz="1600" dirty="0">
                <a:solidFill>
                  <a:srgbClr val="448C27"/>
                </a:solidFill>
                <a:latin typeface="Menlo" panose="020B0609030804020204" pitchFamily="49" charset="0"/>
              </a:rPr>
              <a:t>brand</a:t>
            </a:r>
            <a:r>
              <a:rPr lang="en-MY" sz="1600" dirty="0">
                <a:solidFill>
                  <a:srgbClr val="777777"/>
                </a:solidFill>
                <a:latin typeface="Menlo" panose="020B0609030804020204" pitchFamily="49" charset="0"/>
              </a:rPr>
              <a:t>"</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457188" lvl="3" indent="0">
              <a:lnSpc>
                <a:spcPct val="100000"/>
              </a:lnSpc>
              <a:spcBef>
                <a:spcPts val="0"/>
              </a:spcBef>
              <a:spcAft>
                <a:spcPts val="200"/>
              </a:spcAft>
              <a:buNone/>
            </a:pPr>
            <a:r>
              <a:rPr lang="en-MY" sz="1600" dirty="0">
                <a:solidFill>
                  <a:srgbClr val="91B3E0"/>
                </a:solidFill>
                <a:latin typeface="Menlo" panose="020B0609030804020204" pitchFamily="49" charset="0"/>
              </a:rPr>
              <a:t>...</a:t>
            </a:r>
            <a:endParaRPr lang="en-MY" sz="16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select</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div</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div</a:t>
            </a:r>
            <a:r>
              <a:rPr lang="en-MY" sz="1600" dirty="0">
                <a:solidFill>
                  <a:srgbClr val="91B3E0"/>
                </a:solidFill>
                <a:latin typeface="Menlo" panose="020B0609030804020204" pitchFamily="49" charset="0"/>
              </a:rPr>
              <a:t> </a:t>
            </a:r>
            <a:r>
              <a:rPr lang="en-MY" sz="1600" i="1" dirty="0">
                <a:solidFill>
                  <a:srgbClr val="8190A0"/>
                </a:solidFill>
                <a:highlight>
                  <a:srgbClr val="FFFF00"/>
                </a:highlight>
                <a:latin typeface="Menlo" panose="020B0609030804020204" pitchFamily="49" charset="0"/>
              </a:rPr>
              <a:t>class</a:t>
            </a:r>
            <a:r>
              <a:rPr lang="en-MY" sz="1600" dirty="0">
                <a:solidFill>
                  <a:srgbClr val="91B3E0"/>
                </a:solidFill>
                <a:highlight>
                  <a:srgbClr val="FFFF00"/>
                </a:highlight>
                <a:latin typeface="Menlo" panose="020B0609030804020204" pitchFamily="49" charset="0"/>
              </a:rPr>
              <a:t>=</a:t>
            </a:r>
            <a:r>
              <a:rPr lang="en-MY" sz="1600" dirty="0">
                <a:solidFill>
                  <a:srgbClr val="777777"/>
                </a:solidFill>
                <a:highlight>
                  <a:srgbClr val="FFFF00"/>
                </a:highlight>
                <a:latin typeface="Menlo" panose="020B0609030804020204" pitchFamily="49" charset="0"/>
              </a:rPr>
              <a:t>"</a:t>
            </a:r>
            <a:r>
              <a:rPr lang="en-MY" sz="1600" dirty="0">
                <a:solidFill>
                  <a:srgbClr val="448C27"/>
                </a:solidFill>
                <a:highlight>
                  <a:srgbClr val="FFFF00"/>
                </a:highlight>
                <a:latin typeface="Menlo" panose="020B0609030804020204" pitchFamily="49" charset="0"/>
              </a:rPr>
              <a:t>form-group</a:t>
            </a:r>
            <a:r>
              <a:rPr lang="en-MY" sz="1600" dirty="0">
                <a:solidFill>
                  <a:srgbClr val="777777"/>
                </a:solidFill>
                <a:highlight>
                  <a:srgbClr val="FFFF00"/>
                </a:highlight>
                <a:latin typeface="Menlo" panose="020B0609030804020204" pitchFamily="49" charset="0"/>
              </a:rPr>
              <a:t>"</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label</a:t>
            </a:r>
            <a:r>
              <a:rPr lang="en-MY" sz="1600" dirty="0">
                <a:solidFill>
                  <a:srgbClr val="91B3E0"/>
                </a:solidFill>
                <a:latin typeface="Menlo" panose="020B0609030804020204" pitchFamily="49" charset="0"/>
              </a:rPr>
              <a:t>&gt;</a:t>
            </a:r>
            <a:r>
              <a:rPr lang="en-MY" sz="1600" dirty="0">
                <a:solidFill>
                  <a:srgbClr val="333333"/>
                </a:solidFill>
                <a:latin typeface="Menlo" panose="020B0609030804020204" pitchFamily="49" charset="0"/>
              </a:rPr>
              <a:t>Total</a:t>
            </a: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label</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input</a:t>
            </a:r>
            <a:r>
              <a:rPr lang="en-MY" sz="1600" dirty="0">
                <a:solidFill>
                  <a:srgbClr val="91B3E0"/>
                </a:solidFill>
                <a:latin typeface="Menlo" panose="020B0609030804020204" pitchFamily="49" charset="0"/>
              </a:rPr>
              <a:t> </a:t>
            </a:r>
            <a:r>
              <a:rPr lang="en-MY" sz="1600" i="1" dirty="0">
                <a:solidFill>
                  <a:srgbClr val="8190A0"/>
                </a:solidFill>
                <a:latin typeface="Menlo" panose="020B0609030804020204" pitchFamily="49" charset="0"/>
              </a:rPr>
              <a:t>type</a:t>
            </a:r>
            <a:r>
              <a:rPr lang="en-MY" sz="1600" dirty="0">
                <a:solidFill>
                  <a:srgbClr val="91B3E0"/>
                </a:solidFill>
                <a:latin typeface="Menlo" panose="020B0609030804020204" pitchFamily="49" charset="0"/>
              </a:rPr>
              <a:t>=</a:t>
            </a:r>
            <a:r>
              <a:rPr lang="en-MY" sz="1600" dirty="0">
                <a:solidFill>
                  <a:srgbClr val="777777"/>
                </a:solidFill>
                <a:latin typeface="Menlo" panose="020B0609030804020204" pitchFamily="49" charset="0"/>
              </a:rPr>
              <a:t>"</a:t>
            </a:r>
            <a:r>
              <a:rPr lang="en-MY" sz="1600" dirty="0">
                <a:solidFill>
                  <a:srgbClr val="448C27"/>
                </a:solidFill>
                <a:latin typeface="Menlo" panose="020B0609030804020204" pitchFamily="49" charset="0"/>
              </a:rPr>
              <a:t>text</a:t>
            </a:r>
            <a:r>
              <a:rPr lang="en-MY" sz="1600" dirty="0">
                <a:solidFill>
                  <a:srgbClr val="777777"/>
                </a:solidFill>
                <a:latin typeface="Menlo" panose="020B0609030804020204" pitchFamily="49" charset="0"/>
              </a:rPr>
              <a:t>"</a:t>
            </a:r>
            <a:r>
              <a:rPr lang="en-MY" sz="1600" dirty="0">
                <a:solidFill>
                  <a:srgbClr val="91B3E0"/>
                </a:solidFill>
                <a:latin typeface="Menlo" panose="020B0609030804020204" pitchFamily="49" charset="0"/>
              </a:rPr>
              <a:t> </a:t>
            </a:r>
            <a:r>
              <a:rPr lang="en-MY" sz="1600" i="1" dirty="0">
                <a:solidFill>
                  <a:srgbClr val="8190A0"/>
                </a:solidFill>
                <a:highlight>
                  <a:srgbClr val="FFFF00"/>
                </a:highlight>
                <a:latin typeface="Menlo" panose="020B0609030804020204" pitchFamily="49" charset="0"/>
              </a:rPr>
              <a:t>class</a:t>
            </a:r>
            <a:r>
              <a:rPr lang="en-MY" sz="1600" dirty="0">
                <a:solidFill>
                  <a:srgbClr val="91B3E0"/>
                </a:solidFill>
                <a:highlight>
                  <a:srgbClr val="FFFF00"/>
                </a:highlight>
                <a:latin typeface="Menlo" panose="020B0609030804020204" pitchFamily="49" charset="0"/>
              </a:rPr>
              <a:t>=</a:t>
            </a:r>
            <a:r>
              <a:rPr lang="en-MY" sz="1600" dirty="0">
                <a:solidFill>
                  <a:srgbClr val="777777"/>
                </a:solidFill>
                <a:highlight>
                  <a:srgbClr val="FFFF00"/>
                </a:highlight>
                <a:latin typeface="Menlo" panose="020B0609030804020204" pitchFamily="49" charset="0"/>
              </a:rPr>
              <a:t>"</a:t>
            </a:r>
            <a:r>
              <a:rPr lang="en-MY" sz="1600" dirty="0">
                <a:solidFill>
                  <a:srgbClr val="448C27"/>
                </a:solidFill>
                <a:highlight>
                  <a:srgbClr val="FFFF00"/>
                </a:highlight>
                <a:latin typeface="Menlo" panose="020B0609030804020204" pitchFamily="49" charset="0"/>
              </a:rPr>
              <a:t>form-control</a:t>
            </a:r>
            <a:r>
              <a:rPr lang="en-MY" sz="1600" dirty="0">
                <a:solidFill>
                  <a:srgbClr val="777777"/>
                </a:solidFill>
                <a:highlight>
                  <a:srgbClr val="FFFF00"/>
                </a:highlight>
                <a:latin typeface="Menlo" panose="020B0609030804020204" pitchFamily="49" charset="0"/>
              </a:rPr>
              <a:t>"</a:t>
            </a:r>
            <a:r>
              <a:rPr lang="en-MY" sz="1600" i="1" dirty="0">
                <a:solidFill>
                  <a:srgbClr val="8190A0"/>
                </a:solidFill>
                <a:latin typeface="Menlo" panose="020B0609030804020204" pitchFamily="49" charset="0"/>
              </a:rPr>
              <a:t> name</a:t>
            </a:r>
            <a:r>
              <a:rPr lang="en-MY" sz="1600" dirty="0">
                <a:solidFill>
                  <a:srgbClr val="777777"/>
                </a:solidFill>
                <a:latin typeface="Menlo" panose="020B0609030804020204" pitchFamily="49" charset="0"/>
              </a:rPr>
              <a:t>="</a:t>
            </a:r>
            <a:r>
              <a:rPr lang="en-MY" sz="1600" dirty="0">
                <a:solidFill>
                  <a:srgbClr val="448C27"/>
                </a:solidFill>
                <a:latin typeface="Menlo" panose="020B0609030804020204" pitchFamily="49" charset="0"/>
              </a:rPr>
              <a:t>total</a:t>
            </a:r>
            <a:r>
              <a:rPr lang="en-MY" sz="1600" dirty="0">
                <a:solidFill>
                  <a:srgbClr val="777777"/>
                </a:solidFill>
                <a:latin typeface="Menlo" panose="020B0609030804020204" pitchFamily="49" charset="0"/>
              </a:rPr>
              <a:t>"</a:t>
            </a:r>
            <a:r>
              <a:rPr lang="en-MY" sz="1600" dirty="0">
                <a:solidFill>
                  <a:srgbClr val="91B3E0"/>
                </a:solidFill>
                <a:latin typeface="Menlo" panose="020B0609030804020204" pitchFamily="49" charset="0"/>
              </a:rPr>
              <a:t> </a:t>
            </a:r>
            <a:r>
              <a:rPr lang="en-MY" sz="1600" i="1" dirty="0">
                <a:solidFill>
                  <a:srgbClr val="8190A0"/>
                </a:solidFill>
                <a:latin typeface="Menlo" panose="020B0609030804020204" pitchFamily="49" charset="0"/>
              </a:rPr>
              <a:t>placeholder</a:t>
            </a:r>
            <a:r>
              <a:rPr lang="en-MY" sz="1600" dirty="0">
                <a:solidFill>
                  <a:srgbClr val="91B3E0"/>
                </a:solidFill>
                <a:latin typeface="Menlo" panose="020B0609030804020204" pitchFamily="49" charset="0"/>
              </a:rPr>
              <a:t>=</a:t>
            </a:r>
            <a:r>
              <a:rPr lang="en-MY" sz="1600" dirty="0">
                <a:solidFill>
                  <a:srgbClr val="777777"/>
                </a:solidFill>
                <a:latin typeface="Menlo" panose="020B0609030804020204" pitchFamily="49" charset="0"/>
              </a:rPr>
              <a:t>"</a:t>
            </a:r>
            <a:r>
              <a:rPr lang="en-MY" sz="1600" dirty="0">
                <a:solidFill>
                  <a:srgbClr val="448C27"/>
                </a:solidFill>
                <a:latin typeface="Menlo" panose="020B0609030804020204" pitchFamily="49" charset="0"/>
              </a:rPr>
              <a:t>Enter total</a:t>
            </a:r>
            <a:r>
              <a:rPr lang="en-MY" sz="1600" dirty="0">
                <a:solidFill>
                  <a:srgbClr val="777777"/>
                </a:solidFill>
                <a:latin typeface="Menlo" panose="020B0609030804020204" pitchFamily="49" charset="0"/>
              </a:rPr>
              <a:t>"</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128012" lvl="1"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div</a:t>
            </a:r>
            <a:r>
              <a:rPr lang="en-MY" sz="1600" dirty="0">
                <a:solidFill>
                  <a:srgbClr val="91B3E0"/>
                </a:solidFill>
                <a:latin typeface="Menlo" panose="020B0609030804020204" pitchFamily="49" charset="0"/>
              </a:rPr>
              <a:t>&gt;</a:t>
            </a:r>
            <a:r>
              <a:rPr lang="en-MY" sz="1600" dirty="0">
                <a:solidFill>
                  <a:srgbClr val="333333"/>
                </a:solidFill>
                <a:latin typeface="Menlo" panose="020B0609030804020204" pitchFamily="49" charset="0"/>
              </a:rPr>
              <a:t> </a:t>
            </a:r>
          </a:p>
          <a:p>
            <a:pPr marL="128012" lvl="1" indent="0">
              <a:lnSpc>
                <a:spcPct val="100000"/>
              </a:lnSpc>
              <a:spcBef>
                <a:spcPts val="0"/>
              </a:spcBef>
              <a:spcAft>
                <a:spcPts val="200"/>
              </a:spcAft>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button</a:t>
            </a:r>
            <a:r>
              <a:rPr lang="en-MY" sz="1600" dirty="0">
                <a:solidFill>
                  <a:srgbClr val="91B3E0"/>
                </a:solidFill>
                <a:latin typeface="Menlo" panose="020B0609030804020204" pitchFamily="49" charset="0"/>
              </a:rPr>
              <a:t> </a:t>
            </a:r>
            <a:r>
              <a:rPr lang="en-MY" sz="1600" i="1" dirty="0">
                <a:solidFill>
                  <a:srgbClr val="8190A0"/>
                </a:solidFill>
                <a:latin typeface="Menlo" panose="020B0609030804020204" pitchFamily="49" charset="0"/>
              </a:rPr>
              <a:t>type</a:t>
            </a:r>
            <a:r>
              <a:rPr lang="en-MY" sz="1600" dirty="0">
                <a:solidFill>
                  <a:srgbClr val="91B3E0"/>
                </a:solidFill>
                <a:latin typeface="Menlo" panose="020B0609030804020204" pitchFamily="49" charset="0"/>
              </a:rPr>
              <a:t>=</a:t>
            </a:r>
            <a:r>
              <a:rPr lang="en-MY" sz="1600" dirty="0">
                <a:solidFill>
                  <a:srgbClr val="777777"/>
                </a:solidFill>
                <a:latin typeface="Menlo" panose="020B0609030804020204" pitchFamily="49" charset="0"/>
              </a:rPr>
              <a:t>"</a:t>
            </a:r>
            <a:r>
              <a:rPr lang="en-MY" sz="1600" dirty="0">
                <a:solidFill>
                  <a:srgbClr val="448C27"/>
                </a:solidFill>
                <a:latin typeface="Menlo" panose="020B0609030804020204" pitchFamily="49" charset="0"/>
              </a:rPr>
              <a:t>submit</a:t>
            </a:r>
            <a:r>
              <a:rPr lang="en-MY" sz="1600" dirty="0">
                <a:solidFill>
                  <a:srgbClr val="777777"/>
                </a:solidFill>
                <a:latin typeface="Menlo" panose="020B0609030804020204" pitchFamily="49" charset="0"/>
              </a:rPr>
              <a:t>"</a:t>
            </a:r>
            <a:r>
              <a:rPr lang="en-MY" sz="1600" dirty="0">
                <a:solidFill>
                  <a:srgbClr val="91B3E0"/>
                </a:solidFill>
                <a:latin typeface="Menlo" panose="020B0609030804020204" pitchFamily="49" charset="0"/>
              </a:rPr>
              <a:t> </a:t>
            </a:r>
            <a:r>
              <a:rPr lang="en-MY" sz="1600" i="1" dirty="0">
                <a:solidFill>
                  <a:srgbClr val="8190A0"/>
                </a:solidFill>
                <a:highlight>
                  <a:srgbClr val="FFFF00"/>
                </a:highlight>
                <a:latin typeface="Menlo" panose="020B0609030804020204" pitchFamily="49" charset="0"/>
              </a:rPr>
              <a:t>class</a:t>
            </a:r>
            <a:r>
              <a:rPr lang="en-MY" sz="1600" dirty="0">
                <a:solidFill>
                  <a:srgbClr val="91B3E0"/>
                </a:solidFill>
                <a:highlight>
                  <a:srgbClr val="FFFF00"/>
                </a:highlight>
                <a:latin typeface="Menlo" panose="020B0609030804020204" pitchFamily="49" charset="0"/>
              </a:rPr>
              <a:t>=</a:t>
            </a:r>
            <a:r>
              <a:rPr lang="en-MY" sz="1600" dirty="0">
                <a:solidFill>
                  <a:srgbClr val="777777"/>
                </a:solidFill>
                <a:highlight>
                  <a:srgbClr val="FFFF00"/>
                </a:highlight>
                <a:latin typeface="Menlo" panose="020B0609030804020204" pitchFamily="49" charset="0"/>
              </a:rPr>
              <a:t>"</a:t>
            </a:r>
            <a:r>
              <a:rPr lang="en-MY" sz="1600" dirty="0" err="1">
                <a:solidFill>
                  <a:srgbClr val="448C27"/>
                </a:solidFill>
                <a:highlight>
                  <a:srgbClr val="FFFF00"/>
                </a:highlight>
                <a:latin typeface="Menlo" panose="020B0609030804020204" pitchFamily="49" charset="0"/>
              </a:rPr>
              <a:t>btn</a:t>
            </a:r>
            <a:r>
              <a:rPr lang="en-MY" sz="1600" dirty="0">
                <a:solidFill>
                  <a:srgbClr val="448C27"/>
                </a:solidFill>
                <a:highlight>
                  <a:srgbClr val="FFFF00"/>
                </a:highlight>
                <a:latin typeface="Menlo" panose="020B0609030804020204" pitchFamily="49" charset="0"/>
              </a:rPr>
              <a:t> </a:t>
            </a:r>
            <a:r>
              <a:rPr lang="en-MY" sz="1600" dirty="0" err="1">
                <a:solidFill>
                  <a:srgbClr val="448C27"/>
                </a:solidFill>
                <a:highlight>
                  <a:srgbClr val="FFFF00"/>
                </a:highlight>
                <a:latin typeface="Menlo" panose="020B0609030804020204" pitchFamily="49" charset="0"/>
              </a:rPr>
              <a:t>btn</a:t>
            </a:r>
            <a:r>
              <a:rPr lang="en-MY" sz="1600" dirty="0">
                <a:solidFill>
                  <a:srgbClr val="448C27"/>
                </a:solidFill>
                <a:highlight>
                  <a:srgbClr val="FFFF00"/>
                </a:highlight>
                <a:latin typeface="Menlo" panose="020B0609030804020204" pitchFamily="49" charset="0"/>
              </a:rPr>
              <a:t>-primary</a:t>
            </a:r>
            <a:r>
              <a:rPr lang="en-MY" sz="1600" dirty="0">
                <a:solidFill>
                  <a:srgbClr val="777777"/>
                </a:solidFill>
                <a:highlight>
                  <a:srgbClr val="FFFF00"/>
                </a:highlight>
                <a:latin typeface="Menlo" panose="020B0609030804020204" pitchFamily="49" charset="0"/>
              </a:rPr>
              <a:t>"</a:t>
            </a:r>
            <a:r>
              <a:rPr lang="en-MY" sz="1600" dirty="0">
                <a:solidFill>
                  <a:srgbClr val="91B3E0"/>
                </a:solidFill>
                <a:latin typeface="Menlo" panose="020B0609030804020204" pitchFamily="49" charset="0"/>
              </a:rPr>
              <a:t>&gt;</a:t>
            </a:r>
            <a:r>
              <a:rPr lang="en-MY" sz="1600" dirty="0">
                <a:solidFill>
                  <a:srgbClr val="333333"/>
                </a:solidFill>
                <a:latin typeface="Menlo" panose="020B0609030804020204" pitchFamily="49" charset="0"/>
              </a:rPr>
              <a:t>Submit</a:t>
            </a: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button</a:t>
            </a:r>
            <a:r>
              <a:rPr lang="en-MY" sz="1600" dirty="0">
                <a:solidFill>
                  <a:srgbClr val="91B3E0"/>
                </a:solidFill>
                <a:latin typeface="Menlo" panose="020B0609030804020204" pitchFamily="49" charset="0"/>
              </a:rPr>
              <a:t>&gt;</a:t>
            </a:r>
            <a:endParaRPr lang="en-MY" sz="1600" dirty="0">
              <a:solidFill>
                <a:srgbClr val="333333"/>
              </a:solidFill>
              <a:latin typeface="Menlo" panose="020B0609030804020204" pitchFamily="49" charset="0"/>
            </a:endParaRPr>
          </a:p>
          <a:p>
            <a:pPr marL="0" indent="0">
              <a:lnSpc>
                <a:spcPct val="100000"/>
              </a:lnSpc>
              <a:spcBef>
                <a:spcPts val="0"/>
              </a:spcBef>
              <a:buNone/>
            </a:pPr>
            <a:r>
              <a:rPr lang="en-MY" sz="1600" dirty="0">
                <a:solidFill>
                  <a:srgbClr val="91B3E0"/>
                </a:solidFill>
                <a:latin typeface="Menlo" panose="020B0609030804020204" pitchFamily="49" charset="0"/>
              </a:rPr>
              <a:t>&lt;/</a:t>
            </a:r>
            <a:r>
              <a:rPr lang="en-MY" sz="1600" dirty="0">
                <a:solidFill>
                  <a:srgbClr val="4B83CD"/>
                </a:solidFill>
                <a:latin typeface="Menlo" panose="020B0609030804020204" pitchFamily="49" charset="0"/>
              </a:rPr>
              <a:t>form</a:t>
            </a:r>
            <a:r>
              <a:rPr lang="en-MY" sz="1600" dirty="0">
                <a:solidFill>
                  <a:srgbClr val="91B3E0"/>
                </a:solidFill>
                <a:latin typeface="Menlo" panose="020B0609030804020204" pitchFamily="49" charset="0"/>
              </a:rPr>
              <a:t>&gt;</a:t>
            </a:r>
          </a:p>
          <a:p>
            <a:pPr marL="0" indent="0">
              <a:lnSpc>
                <a:spcPct val="100000"/>
              </a:lnSpc>
              <a:spcBef>
                <a:spcPts val="0"/>
              </a:spcBef>
              <a:buNone/>
            </a:pPr>
            <a:endParaRPr lang="en-MY" sz="600" dirty="0">
              <a:solidFill>
                <a:srgbClr val="333333"/>
              </a:solidFill>
              <a:latin typeface="Menlo" panose="020B0609030804020204" pitchFamily="49" charset="0"/>
            </a:endParaRPr>
          </a:p>
        </p:txBody>
      </p:sp>
    </p:spTree>
    <p:extLst>
      <p:ext uri="{BB962C8B-B14F-4D97-AF65-F5344CB8AC3E}">
        <p14:creationId xmlns:p14="http://schemas.microsoft.com/office/powerpoint/2010/main" val="174958091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CREATE Inventory - APPLY CSS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83679" y="967546"/>
            <a:ext cx="4879015" cy="3446532"/>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911325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err="1">
                <a:solidFill>
                  <a:schemeClr val="bg1"/>
                </a:solidFill>
              </a:rPr>
              <a:t>Javascript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fontAlgn="base">
              <a:buNone/>
            </a:pPr>
            <a:r>
              <a:rPr lang="en-MY" sz="3600" b="1"/>
              <a:t>JavaScript</a:t>
            </a:r>
            <a:r>
              <a:rPr lang="en-MY" sz="3600"/>
              <a:t> is used to control the behaviour of different elements</a:t>
            </a:r>
            <a:r>
              <a:rPr lang="en-MY" sz="3600" dirty="0"/>
              <a:t>.</a:t>
            </a:r>
          </a:p>
          <a:p>
            <a:pPr marL="0" indent="0" fontAlgn="base">
              <a:buNone/>
            </a:pPr>
            <a:endParaRPr lang="en-MY" sz="3600" dirty="0"/>
          </a:p>
          <a:p>
            <a:pPr marL="0" indent="0" fontAlgn="base">
              <a:buNone/>
            </a:pPr>
            <a:endParaRPr lang="en-MY" sz="2400" dirty="0"/>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611273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a:solidFill>
                  <a:schemeClr val="bg1"/>
                </a:solidFill>
              </a:rPr>
              <a:t>Inventory list - APPLY JAVASCRIPT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dirty="0"/>
              <a:t>Edit file </a:t>
            </a:r>
            <a:r>
              <a:rPr lang="en-US" sz="4000" dirty="0">
                <a:highlight>
                  <a:srgbClr val="800000"/>
                </a:highlight>
              </a:rPr>
              <a:t>inventory/</a:t>
            </a:r>
            <a:r>
              <a:rPr lang="en-US" sz="4000" dirty="0" err="1">
                <a:highlight>
                  <a:srgbClr val="800000"/>
                </a:highlight>
              </a:rPr>
              <a:t>index.blade.php</a:t>
            </a:r>
            <a:endParaRPr lang="en-US" sz="4000" dirty="0">
              <a:highlight>
                <a:srgbClr val="800000"/>
              </a:highlight>
            </a:endParaRPr>
          </a:p>
        </p:txBody>
      </p:sp>
    </p:spTree>
    <p:extLst>
      <p:ext uri="{BB962C8B-B14F-4D97-AF65-F5344CB8AC3E}">
        <p14:creationId xmlns:p14="http://schemas.microsoft.com/office/powerpoint/2010/main" val="144677265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00000"/>
              </a:lnSpc>
              <a:spcBef>
                <a:spcPts val="0"/>
              </a:spcBef>
              <a:buNone/>
            </a:pPr>
            <a:r>
              <a:rPr lang="en-MY" sz="1800" dirty="0">
                <a:solidFill>
                  <a:srgbClr val="333333"/>
                </a:solidFill>
                <a:latin typeface="Menlo" panose="020B0609030804020204" pitchFamily="49" charset="0"/>
              </a:rPr>
              <a:t>@section('content')</a:t>
            </a:r>
          </a:p>
          <a:p>
            <a:pPr marL="0" indent="0">
              <a:lnSpc>
                <a:spcPct val="100000"/>
              </a:lnSpc>
              <a:spcBef>
                <a:spcPts val="0"/>
              </a:spcBef>
              <a:buNone/>
            </a:pPr>
            <a:r>
              <a:rPr lang="en-MY" sz="1800" dirty="0">
                <a:solidFill>
                  <a:srgbClr val="91B3E0"/>
                </a:solidFill>
                <a:latin typeface="Menlo" panose="020B0609030804020204" pitchFamily="49" charset="0"/>
              </a:rPr>
              <a:t>&lt;</a:t>
            </a:r>
            <a:r>
              <a:rPr lang="en-MY" sz="1800" dirty="0">
                <a:solidFill>
                  <a:srgbClr val="4B83CD"/>
                </a:solidFill>
                <a:latin typeface="Menlo" panose="020B0609030804020204" pitchFamily="49" charset="0"/>
              </a:rPr>
              <a:t>div</a:t>
            </a:r>
            <a:r>
              <a:rPr lang="en-MY" sz="1800" dirty="0">
                <a:solidFill>
                  <a:srgbClr val="91B3E0"/>
                </a:solidFill>
                <a:latin typeface="Menlo" panose="020B0609030804020204" pitchFamily="49" charset="0"/>
              </a:rPr>
              <a:t> </a:t>
            </a:r>
            <a:r>
              <a:rPr lang="en-MY" sz="1800" i="1" dirty="0">
                <a:solidFill>
                  <a:srgbClr val="8190A0"/>
                </a:solidFill>
                <a:latin typeface="Menlo" panose="020B0609030804020204" pitchFamily="49" charset="0"/>
              </a:rPr>
              <a:t>class</a:t>
            </a:r>
            <a:r>
              <a:rPr lang="en-MY" sz="1800" dirty="0">
                <a:solidFill>
                  <a:srgbClr val="91B3E0"/>
                </a:solidFill>
                <a:latin typeface="Menlo" panose="020B0609030804020204" pitchFamily="49" charset="0"/>
              </a:rPr>
              <a:t>=</a:t>
            </a:r>
            <a:r>
              <a:rPr lang="en-MY" sz="1800" dirty="0">
                <a:solidFill>
                  <a:srgbClr val="777777"/>
                </a:solidFill>
                <a:latin typeface="Menlo" panose="020B0609030804020204" pitchFamily="49" charset="0"/>
              </a:rPr>
              <a:t>"</a:t>
            </a:r>
            <a:r>
              <a:rPr lang="en-MY" sz="1800" dirty="0">
                <a:solidFill>
                  <a:srgbClr val="448C27"/>
                </a:solidFill>
                <a:latin typeface="Menlo" panose="020B0609030804020204" pitchFamily="49" charset="0"/>
              </a:rPr>
              <a:t>box</a:t>
            </a:r>
            <a:r>
              <a:rPr lang="en-MY" sz="1800" dirty="0">
                <a:solidFill>
                  <a:srgbClr val="777777"/>
                </a:solidFill>
                <a:latin typeface="Menlo" panose="020B0609030804020204" pitchFamily="49" charset="0"/>
              </a:rPr>
              <a:t>"</a:t>
            </a:r>
            <a:r>
              <a:rPr lang="en-MY" sz="1800" dirty="0">
                <a:solidFill>
                  <a:srgbClr val="91B3E0"/>
                </a:solidFill>
                <a:latin typeface="Menlo" panose="020B0609030804020204" pitchFamily="49" charset="0"/>
              </a:rPr>
              <a:t>&gt;</a:t>
            </a:r>
            <a:endParaRPr lang="en-MY" sz="18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800" dirty="0">
                <a:solidFill>
                  <a:srgbClr val="91B3E0"/>
                </a:solidFill>
                <a:latin typeface="Menlo" panose="020B0609030804020204" pitchFamily="49" charset="0"/>
              </a:rPr>
              <a:t>&lt;</a:t>
            </a:r>
            <a:r>
              <a:rPr lang="en-MY" sz="1800" dirty="0">
                <a:solidFill>
                  <a:srgbClr val="4B83CD"/>
                </a:solidFill>
                <a:latin typeface="Menlo" panose="020B0609030804020204" pitchFamily="49" charset="0"/>
              </a:rPr>
              <a:t>div</a:t>
            </a:r>
            <a:r>
              <a:rPr lang="en-MY" sz="1800" dirty="0">
                <a:solidFill>
                  <a:srgbClr val="91B3E0"/>
                </a:solidFill>
                <a:latin typeface="Menlo" panose="020B0609030804020204" pitchFamily="49" charset="0"/>
              </a:rPr>
              <a:t> </a:t>
            </a:r>
            <a:r>
              <a:rPr lang="en-MY" sz="1800" i="1" dirty="0">
                <a:solidFill>
                  <a:srgbClr val="8190A0"/>
                </a:solidFill>
                <a:latin typeface="Menlo" panose="020B0609030804020204" pitchFamily="49" charset="0"/>
              </a:rPr>
              <a:t>class</a:t>
            </a:r>
            <a:r>
              <a:rPr lang="en-MY" sz="1800" dirty="0">
                <a:solidFill>
                  <a:srgbClr val="91B3E0"/>
                </a:solidFill>
                <a:latin typeface="Menlo" panose="020B0609030804020204" pitchFamily="49" charset="0"/>
              </a:rPr>
              <a:t>=</a:t>
            </a:r>
            <a:r>
              <a:rPr lang="en-MY" sz="1800" dirty="0">
                <a:solidFill>
                  <a:srgbClr val="777777"/>
                </a:solidFill>
                <a:latin typeface="Menlo" panose="020B0609030804020204" pitchFamily="49" charset="0"/>
              </a:rPr>
              <a:t>"</a:t>
            </a:r>
            <a:r>
              <a:rPr lang="en-MY" sz="1800" dirty="0">
                <a:solidFill>
                  <a:srgbClr val="448C27"/>
                </a:solidFill>
                <a:latin typeface="Menlo" panose="020B0609030804020204" pitchFamily="49" charset="0"/>
              </a:rPr>
              <a:t>box-body</a:t>
            </a:r>
            <a:r>
              <a:rPr lang="en-MY" sz="1800" dirty="0">
                <a:solidFill>
                  <a:srgbClr val="777777"/>
                </a:solidFill>
                <a:latin typeface="Menlo" panose="020B0609030804020204" pitchFamily="49" charset="0"/>
              </a:rPr>
              <a:t>"</a:t>
            </a:r>
            <a:r>
              <a:rPr lang="en-MY" sz="1800" dirty="0">
                <a:solidFill>
                  <a:srgbClr val="91B3E0"/>
                </a:solidFill>
                <a:latin typeface="Menlo" panose="020B0609030804020204" pitchFamily="49" charset="0"/>
              </a:rPr>
              <a:t>&gt;</a:t>
            </a:r>
            <a:endParaRPr lang="en-MY" sz="1800" dirty="0">
              <a:solidFill>
                <a:srgbClr val="333333"/>
              </a:solidFill>
              <a:latin typeface="Menlo" panose="020B0609030804020204" pitchFamily="49" charset="0"/>
            </a:endParaRPr>
          </a:p>
          <a:p>
            <a:pPr marL="457188" lvl="3" indent="0">
              <a:lnSpc>
                <a:spcPct val="100000"/>
              </a:lnSpc>
              <a:spcBef>
                <a:spcPts val="0"/>
              </a:spcBef>
              <a:spcAft>
                <a:spcPts val="200"/>
              </a:spcAft>
              <a:buNone/>
            </a:pPr>
            <a:r>
              <a:rPr lang="en-MY" sz="1800" dirty="0">
                <a:solidFill>
                  <a:srgbClr val="91B3E0"/>
                </a:solidFill>
                <a:latin typeface="Menlo" panose="020B0609030804020204" pitchFamily="49" charset="0"/>
              </a:rPr>
              <a:t>&lt;</a:t>
            </a:r>
            <a:r>
              <a:rPr lang="en-MY" sz="1800" dirty="0">
                <a:solidFill>
                  <a:srgbClr val="4B83CD"/>
                </a:solidFill>
                <a:latin typeface="Menlo" panose="020B0609030804020204" pitchFamily="49" charset="0"/>
              </a:rPr>
              <a:t>table</a:t>
            </a:r>
            <a:r>
              <a:rPr lang="en-MY" sz="1800" dirty="0">
                <a:solidFill>
                  <a:srgbClr val="91B3E0"/>
                </a:solidFill>
                <a:latin typeface="Menlo" panose="020B0609030804020204" pitchFamily="49" charset="0"/>
              </a:rPr>
              <a:t> </a:t>
            </a:r>
            <a:r>
              <a:rPr lang="en-MY" sz="1800" i="1" dirty="0">
                <a:solidFill>
                  <a:srgbClr val="8190A0"/>
                </a:solidFill>
                <a:highlight>
                  <a:srgbClr val="FFFF00"/>
                </a:highlight>
                <a:latin typeface="Menlo" panose="020B0609030804020204" pitchFamily="49" charset="0"/>
              </a:rPr>
              <a:t>id</a:t>
            </a:r>
            <a:r>
              <a:rPr lang="en-MY" sz="1800" dirty="0">
                <a:solidFill>
                  <a:srgbClr val="91B3E0"/>
                </a:solidFill>
                <a:highlight>
                  <a:srgbClr val="FFFF00"/>
                </a:highlight>
                <a:latin typeface="Menlo" panose="020B0609030804020204" pitchFamily="49" charset="0"/>
              </a:rPr>
              <a:t>=</a:t>
            </a:r>
            <a:r>
              <a:rPr lang="en-MY" sz="1800" dirty="0">
                <a:solidFill>
                  <a:srgbClr val="777777"/>
                </a:solidFill>
                <a:highlight>
                  <a:srgbClr val="FFFF00"/>
                </a:highlight>
                <a:latin typeface="Menlo" panose="020B0609030804020204" pitchFamily="49" charset="0"/>
              </a:rPr>
              <a:t>"</a:t>
            </a:r>
            <a:r>
              <a:rPr lang="en-MY" sz="1800" dirty="0" err="1">
                <a:solidFill>
                  <a:srgbClr val="448C27"/>
                </a:solidFill>
                <a:highlight>
                  <a:srgbClr val="FFFF00"/>
                </a:highlight>
                <a:latin typeface="Menlo" panose="020B0609030804020204" pitchFamily="49" charset="0"/>
              </a:rPr>
              <a:t>datatable</a:t>
            </a:r>
            <a:r>
              <a:rPr lang="en-MY" sz="1800" dirty="0">
                <a:solidFill>
                  <a:srgbClr val="777777"/>
                </a:solidFill>
                <a:highlight>
                  <a:srgbClr val="FFFF00"/>
                </a:highlight>
                <a:latin typeface="Menlo" panose="020B0609030804020204" pitchFamily="49" charset="0"/>
              </a:rPr>
              <a:t>"</a:t>
            </a:r>
            <a:r>
              <a:rPr lang="en-MY" sz="1800" dirty="0">
                <a:solidFill>
                  <a:srgbClr val="777777"/>
                </a:solidFill>
                <a:latin typeface="Menlo" panose="020B0609030804020204" pitchFamily="49" charset="0"/>
              </a:rPr>
              <a:t> </a:t>
            </a:r>
            <a:r>
              <a:rPr lang="en-MY" sz="1800" i="1" dirty="0">
                <a:solidFill>
                  <a:srgbClr val="8190A0"/>
                </a:solidFill>
                <a:latin typeface="Menlo" panose="020B0609030804020204" pitchFamily="49" charset="0"/>
              </a:rPr>
              <a:t>class</a:t>
            </a:r>
            <a:r>
              <a:rPr lang="en-MY" sz="1800" dirty="0">
                <a:solidFill>
                  <a:srgbClr val="91B3E0"/>
                </a:solidFill>
                <a:latin typeface="Menlo" panose="020B0609030804020204" pitchFamily="49" charset="0"/>
              </a:rPr>
              <a:t>=</a:t>
            </a:r>
            <a:r>
              <a:rPr lang="en-MY" sz="1800" dirty="0">
                <a:solidFill>
                  <a:srgbClr val="777777"/>
                </a:solidFill>
                <a:latin typeface="Menlo" panose="020B0609030804020204" pitchFamily="49" charset="0"/>
              </a:rPr>
              <a:t>"</a:t>
            </a:r>
            <a:r>
              <a:rPr lang="en-MY" sz="1800" dirty="0">
                <a:solidFill>
                  <a:srgbClr val="448C27"/>
                </a:solidFill>
                <a:latin typeface="Menlo" panose="020B0609030804020204" pitchFamily="49" charset="0"/>
              </a:rPr>
              <a:t>table table-bordered</a:t>
            </a:r>
            <a:r>
              <a:rPr lang="en-MY" sz="1800" dirty="0">
                <a:solidFill>
                  <a:srgbClr val="777777"/>
                </a:solidFill>
                <a:latin typeface="Menlo" panose="020B0609030804020204" pitchFamily="49" charset="0"/>
              </a:rPr>
              <a:t>"</a:t>
            </a:r>
            <a:r>
              <a:rPr lang="en-MY" sz="1800" dirty="0">
                <a:solidFill>
                  <a:srgbClr val="91B3E0"/>
                </a:solidFill>
                <a:latin typeface="Menlo" panose="020B0609030804020204" pitchFamily="49" charset="0"/>
              </a:rPr>
              <a:t>&gt;</a:t>
            </a:r>
          </a:p>
          <a:p>
            <a:pPr marL="640064" lvl="4" indent="0">
              <a:lnSpc>
                <a:spcPct val="100000"/>
              </a:lnSpc>
              <a:spcBef>
                <a:spcPts val="0"/>
              </a:spcBef>
              <a:spcAft>
                <a:spcPts val="200"/>
              </a:spcAft>
              <a:buNone/>
            </a:pPr>
            <a:r>
              <a:rPr lang="en-MY" sz="1800" dirty="0">
                <a:solidFill>
                  <a:srgbClr val="91B3E0"/>
                </a:solidFill>
                <a:latin typeface="Menlo" panose="020B0609030804020204" pitchFamily="49" charset="0"/>
              </a:rPr>
              <a:t>...</a:t>
            </a:r>
          </a:p>
          <a:p>
            <a:pPr marL="457188" lvl="3" indent="0">
              <a:lnSpc>
                <a:spcPct val="100000"/>
              </a:lnSpc>
              <a:spcBef>
                <a:spcPts val="0"/>
              </a:spcBef>
              <a:spcAft>
                <a:spcPts val="200"/>
              </a:spcAft>
              <a:buNone/>
            </a:pPr>
            <a:r>
              <a:rPr lang="en-MY" sz="1800" dirty="0">
                <a:solidFill>
                  <a:srgbClr val="91B3E0"/>
                </a:solidFill>
                <a:latin typeface="Menlo" panose="020B0609030804020204" pitchFamily="49" charset="0"/>
              </a:rPr>
              <a:t>&lt;/</a:t>
            </a:r>
            <a:r>
              <a:rPr lang="en-MY" sz="1800" dirty="0">
                <a:solidFill>
                  <a:srgbClr val="4B83CD"/>
                </a:solidFill>
                <a:latin typeface="Menlo" panose="020B0609030804020204" pitchFamily="49" charset="0"/>
              </a:rPr>
              <a:t>table</a:t>
            </a:r>
            <a:r>
              <a:rPr lang="en-MY" sz="1800" dirty="0">
                <a:solidFill>
                  <a:srgbClr val="91B3E0"/>
                </a:solidFill>
                <a:latin typeface="Menlo" panose="020B0609030804020204" pitchFamily="49" charset="0"/>
              </a:rPr>
              <a:t>&gt;</a:t>
            </a:r>
            <a:endParaRPr lang="en-MY" sz="1800" dirty="0">
              <a:solidFill>
                <a:srgbClr val="333333"/>
              </a:solidFill>
              <a:latin typeface="Menlo" panose="020B0609030804020204" pitchFamily="49" charset="0"/>
            </a:endParaRPr>
          </a:p>
          <a:p>
            <a:pPr marL="310888" lvl="2" indent="0">
              <a:lnSpc>
                <a:spcPct val="100000"/>
              </a:lnSpc>
              <a:spcBef>
                <a:spcPts val="0"/>
              </a:spcBef>
              <a:spcAft>
                <a:spcPts val="200"/>
              </a:spcAft>
              <a:buNone/>
            </a:pPr>
            <a:r>
              <a:rPr lang="en-MY" sz="1800" dirty="0">
                <a:solidFill>
                  <a:srgbClr val="91B3E0"/>
                </a:solidFill>
                <a:latin typeface="Menlo" panose="020B0609030804020204" pitchFamily="49" charset="0"/>
              </a:rPr>
              <a:t>&lt;/</a:t>
            </a:r>
            <a:r>
              <a:rPr lang="en-MY" sz="1800" dirty="0">
                <a:solidFill>
                  <a:srgbClr val="4B83CD"/>
                </a:solidFill>
                <a:latin typeface="Menlo" panose="020B0609030804020204" pitchFamily="49" charset="0"/>
              </a:rPr>
              <a:t>div</a:t>
            </a:r>
            <a:r>
              <a:rPr lang="en-MY" sz="1800" dirty="0">
                <a:solidFill>
                  <a:srgbClr val="91B3E0"/>
                </a:solidFill>
                <a:latin typeface="Menlo" panose="020B0609030804020204" pitchFamily="49" charset="0"/>
              </a:rPr>
              <a:t>&gt;</a:t>
            </a:r>
            <a:endParaRPr lang="en-MY" sz="1800" dirty="0">
              <a:solidFill>
                <a:srgbClr val="333333"/>
              </a:solidFill>
              <a:latin typeface="Menlo" panose="020B0609030804020204" pitchFamily="49" charset="0"/>
            </a:endParaRPr>
          </a:p>
          <a:p>
            <a:pPr marL="0" indent="0">
              <a:lnSpc>
                <a:spcPct val="100000"/>
              </a:lnSpc>
              <a:spcBef>
                <a:spcPts val="0"/>
              </a:spcBef>
              <a:buNone/>
            </a:pPr>
            <a:r>
              <a:rPr lang="en-MY" sz="1800" dirty="0">
                <a:solidFill>
                  <a:srgbClr val="91B3E0"/>
                </a:solidFill>
                <a:latin typeface="Menlo" panose="020B0609030804020204" pitchFamily="49" charset="0"/>
              </a:rPr>
              <a:t>&lt;/</a:t>
            </a:r>
            <a:r>
              <a:rPr lang="en-MY" sz="1800" dirty="0">
                <a:solidFill>
                  <a:srgbClr val="4B83CD"/>
                </a:solidFill>
                <a:latin typeface="Menlo" panose="020B0609030804020204" pitchFamily="49" charset="0"/>
              </a:rPr>
              <a:t>div</a:t>
            </a:r>
            <a:r>
              <a:rPr lang="en-MY" sz="1800" dirty="0">
                <a:solidFill>
                  <a:srgbClr val="91B3E0"/>
                </a:solidFill>
                <a:latin typeface="Menlo" panose="020B0609030804020204" pitchFamily="49" charset="0"/>
              </a:rPr>
              <a:t>&gt;</a:t>
            </a:r>
          </a:p>
          <a:p>
            <a:pPr marL="0" indent="0">
              <a:lnSpc>
                <a:spcPct val="100000"/>
              </a:lnSpc>
              <a:spcBef>
                <a:spcPts val="0"/>
              </a:spcBef>
              <a:buNone/>
            </a:pPr>
            <a:r>
              <a:rPr lang="en-MY" sz="1800" dirty="0">
                <a:solidFill>
                  <a:srgbClr val="333333"/>
                </a:solidFill>
                <a:latin typeface="Menlo" panose="020B0609030804020204" pitchFamily="49" charset="0"/>
              </a:rPr>
              <a:t>@stop</a:t>
            </a:r>
          </a:p>
          <a:p>
            <a:pPr marL="0" indent="0">
              <a:lnSpc>
                <a:spcPct val="100000"/>
              </a:lnSpc>
              <a:spcBef>
                <a:spcPts val="0"/>
              </a:spcBef>
              <a:buNone/>
            </a:pPr>
            <a:br>
              <a:rPr lang="en-MY" sz="1800" dirty="0">
                <a:solidFill>
                  <a:srgbClr val="333333"/>
                </a:solidFill>
                <a:latin typeface="Menlo" panose="020B0609030804020204" pitchFamily="49" charset="0"/>
              </a:rPr>
            </a:br>
            <a:r>
              <a:rPr lang="en-MY" sz="1800" dirty="0">
                <a:solidFill>
                  <a:srgbClr val="333333"/>
                </a:solidFill>
                <a:highlight>
                  <a:srgbClr val="FFFF00"/>
                </a:highlight>
                <a:latin typeface="Menlo" panose="020B0609030804020204" pitchFamily="49" charset="0"/>
              </a:rPr>
              <a:t>@section('</a:t>
            </a:r>
            <a:r>
              <a:rPr lang="en-MY" sz="1800" dirty="0" err="1">
                <a:solidFill>
                  <a:srgbClr val="333333"/>
                </a:solidFill>
                <a:highlight>
                  <a:srgbClr val="FFFF00"/>
                </a:highlight>
                <a:latin typeface="Menlo" panose="020B0609030804020204" pitchFamily="49" charset="0"/>
              </a:rPr>
              <a:t>js</a:t>
            </a:r>
            <a:r>
              <a:rPr lang="en-MY" sz="1800" dirty="0">
                <a:solidFill>
                  <a:srgbClr val="333333"/>
                </a:solidFill>
                <a:highlight>
                  <a:srgbClr val="FFFF00"/>
                </a:highlight>
                <a:latin typeface="Menlo" panose="020B0609030804020204" pitchFamily="49" charset="0"/>
              </a:rPr>
              <a:t>')</a:t>
            </a:r>
          </a:p>
          <a:p>
            <a:pPr marL="0" indent="0">
              <a:lnSpc>
                <a:spcPct val="100000"/>
              </a:lnSpc>
              <a:spcBef>
                <a:spcPts val="0"/>
              </a:spcBef>
              <a:buNone/>
            </a:pPr>
            <a:r>
              <a:rPr lang="en-MY" sz="1800" dirty="0">
                <a:solidFill>
                  <a:srgbClr val="91B3E0"/>
                </a:solidFill>
                <a:highlight>
                  <a:srgbClr val="FFFF00"/>
                </a:highlight>
                <a:latin typeface="Menlo" panose="020B0609030804020204" pitchFamily="49" charset="0"/>
              </a:rPr>
              <a:t>&lt;</a:t>
            </a:r>
            <a:r>
              <a:rPr lang="en-MY" sz="1800" dirty="0">
                <a:solidFill>
                  <a:srgbClr val="4B83CD"/>
                </a:solidFill>
                <a:highlight>
                  <a:srgbClr val="FFFF00"/>
                </a:highlight>
                <a:latin typeface="Menlo" panose="020B0609030804020204" pitchFamily="49" charset="0"/>
              </a:rPr>
              <a:t>script</a:t>
            </a:r>
            <a:r>
              <a:rPr lang="en-MY" sz="1800" dirty="0">
                <a:solidFill>
                  <a:srgbClr val="91B3E0"/>
                </a:solidFill>
                <a:highlight>
                  <a:srgbClr val="FFFF00"/>
                </a:highlight>
                <a:latin typeface="Menlo" panose="020B0609030804020204" pitchFamily="49" charset="0"/>
              </a:rPr>
              <a:t>&gt;</a:t>
            </a:r>
            <a:endParaRPr lang="en-MY" sz="1800" dirty="0">
              <a:solidFill>
                <a:srgbClr val="333333"/>
              </a:solidFill>
              <a:highlight>
                <a:srgbClr val="FFFF00"/>
              </a:highlight>
              <a:latin typeface="Menlo" panose="020B0609030804020204" pitchFamily="49" charset="0"/>
            </a:endParaRPr>
          </a:p>
          <a:p>
            <a:pPr marL="128012" lvl="1" indent="0">
              <a:lnSpc>
                <a:spcPct val="100000"/>
              </a:lnSpc>
              <a:spcBef>
                <a:spcPts val="0"/>
              </a:spcBef>
              <a:buNone/>
            </a:pPr>
            <a:r>
              <a:rPr lang="en-MY" b="1" dirty="0">
                <a:solidFill>
                  <a:srgbClr val="AA3731"/>
                </a:solidFill>
                <a:highlight>
                  <a:srgbClr val="FFFF00"/>
                </a:highlight>
                <a:latin typeface="Menlo" panose="020B0609030804020204" pitchFamily="49" charset="0"/>
              </a:rPr>
              <a:t>$</a:t>
            </a:r>
            <a:r>
              <a:rPr lang="en-MY" dirty="0">
                <a:solidFill>
                  <a:srgbClr val="333333"/>
                </a:solidFill>
                <a:highlight>
                  <a:srgbClr val="FFFF00"/>
                </a:highlight>
                <a:latin typeface="Menlo" panose="020B0609030804020204" pitchFamily="49" charset="0"/>
              </a:rPr>
              <a:t>(</a:t>
            </a:r>
            <a:r>
              <a:rPr lang="en-MY" dirty="0">
                <a:solidFill>
                  <a:srgbClr val="7A3E9D"/>
                </a:solidFill>
                <a:highlight>
                  <a:srgbClr val="FFFF00"/>
                </a:highlight>
                <a:latin typeface="Menlo" panose="020B0609030804020204" pitchFamily="49" charset="0"/>
              </a:rPr>
              <a:t>function</a:t>
            </a:r>
            <a:r>
              <a:rPr lang="en-MY" dirty="0">
                <a:solidFill>
                  <a:srgbClr val="333333"/>
                </a:solidFill>
                <a:highlight>
                  <a:srgbClr val="FFFF00"/>
                </a:highlight>
                <a:latin typeface="Menlo" panose="020B0609030804020204" pitchFamily="49" charset="0"/>
              </a:rPr>
              <a:t> </a:t>
            </a:r>
            <a:r>
              <a:rPr lang="en-MY" dirty="0">
                <a:solidFill>
                  <a:srgbClr val="777777"/>
                </a:solidFill>
                <a:highlight>
                  <a:srgbClr val="FFFF00"/>
                </a:highlight>
                <a:latin typeface="Menlo" panose="020B0609030804020204" pitchFamily="49" charset="0"/>
              </a:rPr>
              <a:t>()</a:t>
            </a:r>
            <a:r>
              <a:rPr lang="en-MY" dirty="0">
                <a:solidFill>
                  <a:srgbClr val="333333"/>
                </a:solidFill>
                <a:highlight>
                  <a:srgbClr val="FFFF00"/>
                </a:highlight>
                <a:latin typeface="Menlo" panose="020B0609030804020204" pitchFamily="49" charset="0"/>
              </a:rPr>
              <a:t> </a:t>
            </a:r>
            <a:r>
              <a:rPr lang="en-MY" dirty="0">
                <a:solidFill>
                  <a:srgbClr val="777777"/>
                </a:solidFill>
                <a:highlight>
                  <a:srgbClr val="FFFF00"/>
                </a:highlight>
                <a:latin typeface="Menlo" panose="020B0609030804020204" pitchFamily="49" charset="0"/>
              </a:rPr>
              <a:t>{</a:t>
            </a:r>
            <a:endParaRPr lang="en-MY" dirty="0">
              <a:solidFill>
                <a:srgbClr val="333333"/>
              </a:solidFill>
              <a:highlight>
                <a:srgbClr val="FFFF00"/>
              </a:highlight>
              <a:latin typeface="Menlo" panose="020B0609030804020204" pitchFamily="49" charset="0"/>
            </a:endParaRPr>
          </a:p>
          <a:p>
            <a:pPr marL="310888" lvl="2" indent="0">
              <a:lnSpc>
                <a:spcPct val="100000"/>
              </a:lnSpc>
              <a:spcBef>
                <a:spcPts val="0"/>
              </a:spcBef>
              <a:buNone/>
            </a:pPr>
            <a:r>
              <a:rPr lang="en-MY" sz="1800" b="1" dirty="0">
                <a:solidFill>
                  <a:srgbClr val="AA3731"/>
                </a:solidFill>
                <a:highlight>
                  <a:srgbClr val="FFFF00"/>
                </a:highlight>
                <a:latin typeface="Menlo" panose="020B0609030804020204" pitchFamily="49" charset="0"/>
              </a:rPr>
              <a:t>$</a:t>
            </a:r>
            <a:r>
              <a:rPr lang="en-MY" sz="1800" dirty="0">
                <a:solidFill>
                  <a:srgbClr val="333333"/>
                </a:solidFill>
                <a:highlight>
                  <a:srgbClr val="FFFF00"/>
                </a:highlight>
                <a:latin typeface="Menlo" panose="020B0609030804020204" pitchFamily="49" charset="0"/>
              </a:rPr>
              <a:t>(</a:t>
            </a:r>
            <a:r>
              <a:rPr lang="en-MY" sz="1800" dirty="0">
                <a:solidFill>
                  <a:srgbClr val="777777"/>
                </a:solidFill>
                <a:highlight>
                  <a:srgbClr val="FFFF00"/>
                </a:highlight>
                <a:latin typeface="Menlo" panose="020B0609030804020204" pitchFamily="49" charset="0"/>
              </a:rPr>
              <a:t>'</a:t>
            </a:r>
            <a:r>
              <a:rPr lang="en-MY" sz="1800" dirty="0">
                <a:solidFill>
                  <a:srgbClr val="448C27"/>
                </a:solidFill>
                <a:highlight>
                  <a:srgbClr val="FFFF00"/>
                </a:highlight>
                <a:latin typeface="Menlo" panose="020B0609030804020204" pitchFamily="49" charset="0"/>
              </a:rPr>
              <a:t>#</a:t>
            </a:r>
            <a:r>
              <a:rPr lang="en-MY" sz="1800" dirty="0" err="1">
                <a:solidFill>
                  <a:srgbClr val="448C27"/>
                </a:solidFill>
                <a:highlight>
                  <a:srgbClr val="FFFF00"/>
                </a:highlight>
                <a:latin typeface="Menlo" panose="020B0609030804020204" pitchFamily="49" charset="0"/>
              </a:rPr>
              <a:t>datatable</a:t>
            </a:r>
            <a:r>
              <a:rPr lang="en-MY" sz="1800" dirty="0">
                <a:solidFill>
                  <a:srgbClr val="777777"/>
                </a:solidFill>
                <a:highlight>
                  <a:srgbClr val="FFFF00"/>
                </a:highlight>
                <a:latin typeface="Menlo" panose="020B0609030804020204" pitchFamily="49" charset="0"/>
              </a:rPr>
              <a:t>'</a:t>
            </a:r>
            <a:r>
              <a:rPr lang="en-MY" sz="1800" dirty="0">
                <a:solidFill>
                  <a:srgbClr val="333333"/>
                </a:solidFill>
                <a:highlight>
                  <a:srgbClr val="FFFF00"/>
                </a:highlight>
                <a:latin typeface="Menlo" panose="020B0609030804020204" pitchFamily="49" charset="0"/>
              </a:rPr>
              <a:t>)</a:t>
            </a:r>
            <a:r>
              <a:rPr lang="en-MY" sz="1800" dirty="0">
                <a:solidFill>
                  <a:srgbClr val="777777"/>
                </a:solidFill>
                <a:highlight>
                  <a:srgbClr val="FFFF00"/>
                </a:highlight>
                <a:latin typeface="Menlo" panose="020B0609030804020204" pitchFamily="49" charset="0"/>
              </a:rPr>
              <a:t>.</a:t>
            </a:r>
            <a:r>
              <a:rPr lang="en-MY" sz="1800" b="1" dirty="0" err="1">
                <a:solidFill>
                  <a:srgbClr val="AA3731"/>
                </a:solidFill>
                <a:highlight>
                  <a:srgbClr val="FFFF00"/>
                </a:highlight>
                <a:latin typeface="Menlo" panose="020B0609030804020204" pitchFamily="49" charset="0"/>
              </a:rPr>
              <a:t>DataTable</a:t>
            </a:r>
            <a:r>
              <a:rPr lang="en-MY" sz="1800" dirty="0">
                <a:solidFill>
                  <a:srgbClr val="333333"/>
                </a:solidFill>
                <a:highlight>
                  <a:srgbClr val="FFFF00"/>
                </a:highlight>
                <a:latin typeface="Menlo" panose="020B0609030804020204" pitchFamily="49" charset="0"/>
              </a:rPr>
              <a:t>()</a:t>
            </a:r>
          </a:p>
          <a:p>
            <a:pPr marL="128012" lvl="1" indent="0">
              <a:lnSpc>
                <a:spcPct val="100000"/>
              </a:lnSpc>
              <a:spcBef>
                <a:spcPts val="0"/>
              </a:spcBef>
              <a:buNone/>
            </a:pPr>
            <a:r>
              <a:rPr lang="en-MY" dirty="0">
                <a:solidFill>
                  <a:srgbClr val="777777"/>
                </a:solidFill>
                <a:highlight>
                  <a:srgbClr val="FFFF00"/>
                </a:highlight>
                <a:latin typeface="Menlo" panose="020B0609030804020204" pitchFamily="49" charset="0"/>
              </a:rPr>
              <a:t>}</a:t>
            </a:r>
            <a:r>
              <a:rPr lang="en-MY" dirty="0">
                <a:solidFill>
                  <a:srgbClr val="333333"/>
                </a:solidFill>
                <a:highlight>
                  <a:srgbClr val="FFFF00"/>
                </a:highlight>
                <a:latin typeface="Menlo" panose="020B0609030804020204" pitchFamily="49" charset="0"/>
              </a:rPr>
              <a:t>)</a:t>
            </a:r>
          </a:p>
          <a:p>
            <a:pPr marL="0" indent="0">
              <a:lnSpc>
                <a:spcPct val="100000"/>
              </a:lnSpc>
              <a:spcBef>
                <a:spcPts val="0"/>
              </a:spcBef>
              <a:buNone/>
            </a:pPr>
            <a:r>
              <a:rPr lang="en-MY" sz="1800" dirty="0">
                <a:solidFill>
                  <a:srgbClr val="91B3E0"/>
                </a:solidFill>
                <a:highlight>
                  <a:srgbClr val="FFFF00"/>
                </a:highlight>
                <a:latin typeface="Menlo" panose="020B0609030804020204" pitchFamily="49" charset="0"/>
              </a:rPr>
              <a:t>&lt;/</a:t>
            </a:r>
            <a:r>
              <a:rPr lang="en-MY" sz="1800" dirty="0">
                <a:solidFill>
                  <a:srgbClr val="4B83CD"/>
                </a:solidFill>
                <a:highlight>
                  <a:srgbClr val="FFFF00"/>
                </a:highlight>
                <a:latin typeface="Menlo" panose="020B0609030804020204" pitchFamily="49" charset="0"/>
              </a:rPr>
              <a:t>script</a:t>
            </a:r>
            <a:r>
              <a:rPr lang="en-MY" sz="1800" dirty="0">
                <a:solidFill>
                  <a:srgbClr val="91B3E0"/>
                </a:solidFill>
                <a:highlight>
                  <a:srgbClr val="FFFF00"/>
                </a:highlight>
                <a:latin typeface="Menlo" panose="020B0609030804020204" pitchFamily="49" charset="0"/>
              </a:rPr>
              <a:t>&gt;</a:t>
            </a:r>
            <a:endParaRPr lang="en-MY" sz="1800" dirty="0">
              <a:solidFill>
                <a:srgbClr val="333333"/>
              </a:solidFill>
              <a:highlight>
                <a:srgbClr val="FFFF00"/>
              </a:highlight>
              <a:latin typeface="Menlo" panose="020B0609030804020204" pitchFamily="49" charset="0"/>
            </a:endParaRPr>
          </a:p>
          <a:p>
            <a:pPr marL="0" indent="0">
              <a:lnSpc>
                <a:spcPct val="100000"/>
              </a:lnSpc>
              <a:spcBef>
                <a:spcPts val="0"/>
              </a:spcBef>
              <a:buNone/>
            </a:pPr>
            <a:r>
              <a:rPr lang="en-MY" sz="1800" dirty="0">
                <a:solidFill>
                  <a:srgbClr val="333333"/>
                </a:solidFill>
                <a:highlight>
                  <a:srgbClr val="FFFF00"/>
                </a:highlight>
                <a:latin typeface="Menlo" panose="020B0609030804020204" pitchFamily="49" charset="0"/>
              </a:rPr>
              <a:t>@stop</a:t>
            </a:r>
          </a:p>
          <a:p>
            <a:pPr marL="0" indent="0">
              <a:lnSpc>
                <a:spcPct val="100000"/>
              </a:lnSpc>
              <a:spcBef>
                <a:spcPts val="0"/>
              </a:spcBef>
              <a:buNone/>
            </a:pPr>
            <a:endParaRPr lang="en-MY" sz="1800" dirty="0">
              <a:solidFill>
                <a:srgbClr val="333333"/>
              </a:solidFill>
              <a:latin typeface="Menlo" panose="020B0609030804020204" pitchFamily="49" charset="0"/>
            </a:endParaRPr>
          </a:p>
        </p:txBody>
      </p:sp>
    </p:spTree>
    <p:extLst>
      <p:ext uri="{BB962C8B-B14F-4D97-AF65-F5344CB8AC3E}">
        <p14:creationId xmlns:p14="http://schemas.microsoft.com/office/powerpoint/2010/main" val="127983660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JAVASCRIPT - DATATABLES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87499" y="981557"/>
            <a:ext cx="4871376" cy="3418509"/>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162729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adminLTE - CONFIG FILE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1562581"/>
            <a:ext cx="7006999" cy="2853653"/>
          </a:xfrm>
        </p:spPr>
        <p:txBody>
          <a:bodyPr numCol="2" anchor="b">
            <a:normAutofit/>
          </a:bodyPr>
          <a:lstStyle/>
          <a:p>
            <a:pPr marL="457189" indent="-457189">
              <a:lnSpc>
                <a:spcPct val="120000"/>
              </a:lnSpc>
              <a:spcBef>
                <a:spcPts val="0"/>
              </a:spcBef>
              <a:spcAft>
                <a:spcPts val="0"/>
              </a:spcAft>
              <a:buClr>
                <a:schemeClr val="tx1"/>
              </a:buClr>
              <a:buFont typeface="+mj-lt"/>
              <a:buAutoNum type="arabicPeriod"/>
            </a:pPr>
            <a:r>
              <a:rPr lang="en-US" sz="2400" dirty="0">
                <a:solidFill>
                  <a:srgbClr val="FFFFFF"/>
                </a:solidFill>
              </a:rPr>
              <a:t>Title</a:t>
            </a:r>
          </a:p>
          <a:p>
            <a:pPr marL="457189" indent="-457189">
              <a:lnSpc>
                <a:spcPct val="120000"/>
              </a:lnSpc>
              <a:spcBef>
                <a:spcPts val="0"/>
              </a:spcBef>
              <a:spcAft>
                <a:spcPts val="0"/>
              </a:spcAft>
              <a:buClr>
                <a:schemeClr val="tx1"/>
              </a:buClr>
              <a:buFont typeface="+mj-lt"/>
              <a:buAutoNum type="arabicPeriod"/>
            </a:pPr>
            <a:r>
              <a:rPr lang="en-US" sz="2400" dirty="0">
                <a:solidFill>
                  <a:srgbClr val="FFFFFF"/>
                </a:solidFill>
              </a:rPr>
              <a:t>Logo</a:t>
            </a:r>
          </a:p>
          <a:p>
            <a:pPr marL="457189" indent="-457189">
              <a:lnSpc>
                <a:spcPct val="120000"/>
              </a:lnSpc>
              <a:spcBef>
                <a:spcPts val="0"/>
              </a:spcBef>
              <a:spcAft>
                <a:spcPts val="0"/>
              </a:spcAft>
              <a:buClr>
                <a:schemeClr val="tx1"/>
              </a:buClr>
              <a:buFont typeface="+mj-lt"/>
              <a:buAutoNum type="arabicPeriod"/>
            </a:pPr>
            <a:r>
              <a:rPr lang="en-US" sz="2400" dirty="0">
                <a:solidFill>
                  <a:srgbClr val="FFFFFF"/>
                </a:solidFill>
              </a:rPr>
              <a:t>Skin Color</a:t>
            </a:r>
          </a:p>
          <a:p>
            <a:pPr marL="457189" indent="-457189">
              <a:lnSpc>
                <a:spcPct val="120000"/>
              </a:lnSpc>
              <a:spcBef>
                <a:spcPts val="0"/>
              </a:spcBef>
              <a:spcAft>
                <a:spcPts val="0"/>
              </a:spcAft>
              <a:buClr>
                <a:schemeClr val="tx1"/>
              </a:buClr>
              <a:buFont typeface="+mj-lt"/>
              <a:buAutoNum type="arabicPeriod"/>
            </a:pPr>
            <a:r>
              <a:rPr lang="en-US" sz="2400" dirty="0">
                <a:solidFill>
                  <a:srgbClr val="FFFFFF"/>
                </a:solidFill>
              </a:rPr>
              <a:t>Layout</a:t>
            </a:r>
          </a:p>
          <a:p>
            <a:pPr marL="457189" indent="-457189">
              <a:lnSpc>
                <a:spcPct val="120000"/>
              </a:lnSpc>
              <a:spcBef>
                <a:spcPts val="0"/>
              </a:spcBef>
              <a:spcAft>
                <a:spcPts val="0"/>
              </a:spcAft>
              <a:buClr>
                <a:schemeClr val="tx1"/>
              </a:buClr>
              <a:buFont typeface="+mj-lt"/>
              <a:buAutoNum type="arabicPeriod"/>
            </a:pPr>
            <a:r>
              <a:rPr lang="en-US" sz="2400" dirty="0">
                <a:solidFill>
                  <a:srgbClr val="FFFFFF"/>
                </a:solidFill>
              </a:rPr>
              <a:t>Collapse Sidebar</a:t>
            </a:r>
          </a:p>
          <a:p>
            <a:pPr marL="457189" indent="-457189">
              <a:lnSpc>
                <a:spcPct val="120000"/>
              </a:lnSpc>
              <a:spcBef>
                <a:spcPts val="0"/>
              </a:spcBef>
              <a:spcAft>
                <a:spcPts val="0"/>
              </a:spcAft>
              <a:buClr>
                <a:schemeClr val="tx1"/>
              </a:buClr>
              <a:buFont typeface="+mj-lt"/>
              <a:buAutoNum type="arabicPeriod"/>
            </a:pPr>
            <a:r>
              <a:rPr lang="en-US" sz="2400" dirty="0">
                <a:solidFill>
                  <a:srgbClr val="FFFFFF"/>
                </a:solidFill>
              </a:rPr>
              <a:t>URLs</a:t>
            </a:r>
          </a:p>
          <a:p>
            <a:pPr marL="457189" indent="-457189">
              <a:lnSpc>
                <a:spcPct val="120000"/>
              </a:lnSpc>
              <a:spcBef>
                <a:spcPts val="0"/>
              </a:spcBef>
              <a:spcAft>
                <a:spcPts val="0"/>
              </a:spcAft>
              <a:buClr>
                <a:schemeClr val="tx1"/>
              </a:buClr>
              <a:buFont typeface="+mj-lt"/>
              <a:buAutoNum type="arabicPeriod"/>
            </a:pPr>
            <a:r>
              <a:rPr lang="en-US" sz="2400" dirty="0">
                <a:solidFill>
                  <a:srgbClr val="FFFFFF"/>
                </a:solidFill>
              </a:rPr>
              <a:t>Menu Items</a:t>
            </a:r>
          </a:p>
          <a:p>
            <a:pPr marL="457189" indent="-457189">
              <a:lnSpc>
                <a:spcPct val="120000"/>
              </a:lnSpc>
              <a:spcBef>
                <a:spcPts val="0"/>
              </a:spcBef>
              <a:spcAft>
                <a:spcPts val="0"/>
              </a:spcAft>
              <a:buClr>
                <a:schemeClr val="tx1"/>
              </a:buClr>
              <a:buFont typeface="+mj-lt"/>
              <a:buAutoNum type="arabicPeriod"/>
            </a:pPr>
            <a:r>
              <a:rPr lang="en-US" sz="2400" dirty="0">
                <a:solidFill>
                  <a:srgbClr val="FFFFFF"/>
                </a:solidFill>
              </a:rPr>
              <a:t>Menu Filters</a:t>
            </a:r>
          </a:p>
          <a:p>
            <a:pPr marL="457189" indent="-457189">
              <a:lnSpc>
                <a:spcPct val="120000"/>
              </a:lnSpc>
              <a:spcBef>
                <a:spcPts val="0"/>
              </a:spcBef>
              <a:spcAft>
                <a:spcPts val="0"/>
              </a:spcAft>
              <a:buClr>
                <a:schemeClr val="tx1"/>
              </a:buClr>
              <a:buFont typeface="+mj-lt"/>
              <a:buAutoNum type="arabicPeriod"/>
            </a:pPr>
            <a:r>
              <a:rPr lang="en-US" sz="2400" dirty="0">
                <a:solidFill>
                  <a:srgbClr val="FFFFFF"/>
                </a:solidFill>
              </a:rPr>
              <a:t>Plugins</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DA9FD5EE-A9C4-9945-8B32-05126B1B3180}"/>
              </a:ext>
            </a:extLst>
          </p:cNvPr>
          <p:cNvSpPr txBox="1"/>
          <p:nvPr/>
        </p:nvSpPr>
        <p:spPr>
          <a:xfrm>
            <a:off x="5754937" y="1100916"/>
            <a:ext cx="3932680" cy="461665"/>
          </a:xfrm>
          <a:prstGeom prst="rect">
            <a:avLst/>
          </a:prstGeom>
          <a:noFill/>
        </p:spPr>
        <p:txBody>
          <a:bodyPr wrap="none" rtlCol="0">
            <a:spAutoFit/>
          </a:bodyPr>
          <a:lstStyle/>
          <a:p>
            <a:pPr algn="ctr"/>
            <a:r>
              <a:rPr lang="en-US" sz="2400" dirty="0"/>
              <a:t>Open file </a:t>
            </a:r>
            <a:r>
              <a:rPr lang="en-US" sz="2400" dirty="0">
                <a:highlight>
                  <a:srgbClr val="800000"/>
                </a:highlight>
              </a:rPr>
              <a:t>config/</a:t>
            </a:r>
            <a:r>
              <a:rPr lang="en-US" sz="2400" dirty="0" err="1">
                <a:highlight>
                  <a:srgbClr val="800000"/>
                </a:highlight>
              </a:rPr>
              <a:t>adminlte.php</a:t>
            </a:r>
            <a:endParaRPr lang="en-US" sz="2400" dirty="0">
              <a:highlight>
                <a:srgbClr val="800000"/>
              </a:highlight>
            </a:endParaRPr>
          </a:p>
        </p:txBody>
      </p:sp>
    </p:spTree>
    <p:extLst>
      <p:ext uri="{BB962C8B-B14F-4D97-AF65-F5344CB8AC3E}">
        <p14:creationId xmlns:p14="http://schemas.microsoft.com/office/powerpoint/2010/main" val="88424321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ADMINLTE - MENU Items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498166"/>
            <a:ext cx="7006999" cy="2926116"/>
          </a:xfrm>
          <a:solidFill>
            <a:schemeClr val="tx1"/>
          </a:solidFill>
        </p:spPr>
        <p:txBody>
          <a:bodyPr anchor="b">
            <a:normAutofit fontScale="47500" lnSpcReduction="20000"/>
          </a:bodyPr>
          <a:lstStyle/>
          <a:p>
            <a:pPr>
              <a:lnSpc>
                <a:spcPct val="120000"/>
              </a:lnSpc>
              <a:spcBef>
                <a:spcPts val="0"/>
              </a:spcBef>
              <a:spcAft>
                <a:spcPts val="0"/>
              </a:spcAft>
            </a:pPr>
            <a:r>
              <a:rPr lang="en-MY" sz="2000" dirty="0">
                <a:solidFill>
                  <a:srgbClr val="448C27"/>
                </a:solidFill>
                <a:latin typeface="Menlo" panose="020B0609030804020204" pitchFamily="49" charset="0"/>
              </a:rPr>
              <a:t>'menu</a:t>
            </a:r>
            <a:r>
              <a:rPr lang="en-MY" sz="2000" dirty="0">
                <a:solidFill>
                  <a:srgbClr val="777777"/>
                </a:solidFill>
                <a:latin typeface="Menlo" panose="020B0609030804020204" pitchFamily="49" charset="0"/>
              </a:rPr>
              <a:t>' =&gt; [</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'MAIN</a:t>
            </a: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NAVIGATION</a:t>
            </a:r>
            <a:r>
              <a:rPr lang="en-MY" sz="2000" dirty="0">
                <a:solidFill>
                  <a:srgbClr val="777777"/>
                </a:solidFill>
                <a:latin typeface="Menlo" panose="020B0609030804020204" pitchFamily="49" charset="0"/>
              </a:rPr>
              <a:t>', [</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'text</a:t>
            </a:r>
            <a:r>
              <a:rPr lang="en-MY" sz="2000" dirty="0">
                <a:solidFill>
                  <a:srgbClr val="777777"/>
                </a:solidFill>
                <a:latin typeface="Menlo" panose="020B0609030804020204" pitchFamily="49" charset="0"/>
              </a:rPr>
              <a:t>' =&gt; </a:t>
            </a:r>
            <a:r>
              <a:rPr lang="en-MY" sz="2000" dirty="0">
                <a:solidFill>
                  <a:srgbClr val="448C27"/>
                </a:solidFill>
                <a:latin typeface="Menlo" panose="020B0609030804020204" pitchFamily="49" charset="0"/>
              </a:rPr>
              <a:t>'Inventory</a:t>
            </a:r>
            <a:r>
              <a:rPr lang="en-MY" sz="2000" dirty="0">
                <a:solidFill>
                  <a:srgbClr val="777777"/>
                </a:solidFill>
                <a:latin typeface="Menlo" panose="020B0609030804020204" pitchFamily="49" charset="0"/>
              </a:rPr>
              <a:t>',</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a:t>
            </a:r>
            <a:r>
              <a:rPr lang="en-MY" sz="2000" dirty="0" err="1">
                <a:solidFill>
                  <a:srgbClr val="448C27"/>
                </a:solidFill>
                <a:latin typeface="Menlo" panose="020B0609030804020204" pitchFamily="49" charset="0"/>
              </a:rPr>
              <a:t>url</a:t>
            </a:r>
            <a:r>
              <a:rPr lang="en-MY" sz="2000" dirty="0">
                <a:solidFill>
                  <a:srgbClr val="777777"/>
                </a:solidFill>
                <a:latin typeface="Menlo" panose="020B0609030804020204" pitchFamily="49" charset="0"/>
              </a:rPr>
              <a:t>’  =&gt; </a:t>
            </a:r>
            <a:r>
              <a:rPr lang="en-MY" sz="2000" dirty="0">
                <a:solidFill>
                  <a:srgbClr val="448C27"/>
                </a:solidFill>
                <a:latin typeface="Menlo" panose="020B0609030804020204" pitchFamily="49" charset="0"/>
              </a:rPr>
              <a:t>'inventory</a:t>
            </a:r>
            <a:r>
              <a:rPr lang="en-MY" sz="2000" dirty="0">
                <a:solidFill>
                  <a:srgbClr val="777777"/>
                </a:solidFill>
                <a:latin typeface="Menlo" panose="020B0609030804020204" pitchFamily="49" charset="0"/>
              </a:rPr>
              <a:t>',</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'icon</a:t>
            </a:r>
            <a:r>
              <a:rPr lang="en-MY" sz="2000" dirty="0">
                <a:solidFill>
                  <a:srgbClr val="777777"/>
                </a:solidFill>
                <a:latin typeface="Menlo" panose="020B0609030804020204" pitchFamily="49" charset="0"/>
              </a:rPr>
              <a:t>' =&gt; </a:t>
            </a:r>
            <a:r>
              <a:rPr lang="en-MY" sz="2000" dirty="0">
                <a:solidFill>
                  <a:srgbClr val="448C27"/>
                </a:solidFill>
                <a:latin typeface="Menlo" panose="020B0609030804020204" pitchFamily="49" charset="0"/>
              </a:rPr>
              <a:t>'file</a:t>
            </a:r>
            <a:r>
              <a:rPr lang="en-MY" sz="2000" dirty="0">
                <a:solidFill>
                  <a:srgbClr val="777777"/>
                </a:solidFill>
                <a:latin typeface="Menlo" panose="020B0609030804020204" pitchFamily="49" charset="0"/>
              </a:rPr>
              <a:t>',</a:t>
            </a:r>
          </a:p>
          <a:p>
            <a:pPr>
              <a:lnSpc>
                <a:spcPct val="120000"/>
              </a:lnSpc>
              <a:spcBef>
                <a:spcPts val="0"/>
              </a:spcBef>
              <a:spcAft>
                <a:spcPts val="0"/>
              </a:spcAft>
            </a:pPr>
            <a:r>
              <a:rPr lang="en-MY" sz="2000" dirty="0">
                <a:solidFill>
                  <a:srgbClr val="777777"/>
                </a:solidFill>
                <a:latin typeface="Menlo" panose="020B0609030804020204" pitchFamily="49" charset="0"/>
              </a:rPr>
              <a:t>    ],</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'ACCOUNT</a:t>
            </a: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SETTINGS</a:t>
            </a:r>
            <a:r>
              <a:rPr lang="en-MY" sz="2000" dirty="0">
                <a:solidFill>
                  <a:srgbClr val="777777"/>
                </a:solidFill>
                <a:latin typeface="Menlo" panose="020B0609030804020204" pitchFamily="49" charset="0"/>
              </a:rPr>
              <a:t>', [</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'text</a:t>
            </a:r>
            <a:r>
              <a:rPr lang="en-MY" sz="2000" dirty="0">
                <a:solidFill>
                  <a:srgbClr val="777777"/>
                </a:solidFill>
                <a:latin typeface="Menlo" panose="020B0609030804020204" pitchFamily="49" charset="0"/>
              </a:rPr>
              <a:t>' =&gt; </a:t>
            </a:r>
            <a:r>
              <a:rPr lang="en-MY" sz="2000" dirty="0">
                <a:solidFill>
                  <a:srgbClr val="448C27"/>
                </a:solidFill>
                <a:latin typeface="Menlo" panose="020B0609030804020204" pitchFamily="49" charset="0"/>
              </a:rPr>
              <a:t>'Profile</a:t>
            </a:r>
            <a:r>
              <a:rPr lang="en-MY" sz="2000" dirty="0">
                <a:solidFill>
                  <a:srgbClr val="777777"/>
                </a:solidFill>
                <a:latin typeface="Menlo" panose="020B0609030804020204" pitchFamily="49" charset="0"/>
              </a:rPr>
              <a:t>',</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a:t>
            </a:r>
            <a:r>
              <a:rPr lang="en-MY" sz="2000" dirty="0" err="1">
                <a:solidFill>
                  <a:srgbClr val="448C27"/>
                </a:solidFill>
                <a:latin typeface="Menlo" panose="020B0609030804020204" pitchFamily="49" charset="0"/>
              </a:rPr>
              <a:t>url</a:t>
            </a:r>
            <a:r>
              <a:rPr lang="en-MY" sz="2000" dirty="0">
                <a:solidFill>
                  <a:srgbClr val="777777"/>
                </a:solidFill>
                <a:latin typeface="Menlo" panose="020B0609030804020204" pitchFamily="49" charset="0"/>
              </a:rPr>
              <a:t>’  =&gt; </a:t>
            </a:r>
            <a:r>
              <a:rPr lang="en-MY" sz="2000" dirty="0">
                <a:solidFill>
                  <a:srgbClr val="448C27"/>
                </a:solidFill>
                <a:latin typeface="Menlo" panose="020B0609030804020204" pitchFamily="49" charset="0"/>
              </a:rPr>
              <a:t>'profile</a:t>
            </a:r>
            <a:r>
              <a:rPr lang="en-MY" sz="2000" dirty="0">
                <a:solidFill>
                  <a:srgbClr val="777777"/>
                </a:solidFill>
                <a:latin typeface="Menlo" panose="020B0609030804020204" pitchFamily="49" charset="0"/>
              </a:rPr>
              <a:t>',</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'icon</a:t>
            </a:r>
            <a:r>
              <a:rPr lang="en-MY" sz="2000" dirty="0">
                <a:solidFill>
                  <a:srgbClr val="777777"/>
                </a:solidFill>
                <a:latin typeface="Menlo" panose="020B0609030804020204" pitchFamily="49" charset="0"/>
              </a:rPr>
              <a:t>' =&gt; </a:t>
            </a:r>
            <a:r>
              <a:rPr lang="en-MY" sz="2000" dirty="0">
                <a:solidFill>
                  <a:srgbClr val="448C27"/>
                </a:solidFill>
                <a:latin typeface="Menlo" panose="020B0609030804020204" pitchFamily="49" charset="0"/>
              </a:rPr>
              <a:t>'user</a:t>
            </a:r>
            <a:r>
              <a:rPr lang="en-MY" sz="2000" dirty="0">
                <a:solidFill>
                  <a:srgbClr val="777777"/>
                </a:solidFill>
                <a:latin typeface="Menlo" panose="020B0609030804020204" pitchFamily="49" charset="0"/>
              </a:rPr>
              <a:t>',</a:t>
            </a:r>
          </a:p>
          <a:p>
            <a:pPr>
              <a:lnSpc>
                <a:spcPct val="120000"/>
              </a:lnSpc>
              <a:spcBef>
                <a:spcPts val="0"/>
              </a:spcBef>
              <a:spcAft>
                <a:spcPts val="0"/>
              </a:spcAft>
            </a:pPr>
            <a:r>
              <a:rPr lang="en-MY" sz="2000" dirty="0">
                <a:solidFill>
                  <a:srgbClr val="777777"/>
                </a:solidFill>
                <a:latin typeface="Menlo" panose="020B0609030804020204" pitchFamily="49" charset="0"/>
              </a:rPr>
              <a:t>    ],</a:t>
            </a:r>
          </a:p>
          <a:p>
            <a:pPr>
              <a:lnSpc>
                <a:spcPct val="120000"/>
              </a:lnSpc>
              <a:spcBef>
                <a:spcPts val="0"/>
              </a:spcBef>
              <a:spcAft>
                <a:spcPts val="0"/>
              </a:spcAft>
            </a:pPr>
            <a:r>
              <a:rPr lang="en-MY" sz="2000" dirty="0">
                <a:solidFill>
                  <a:srgbClr val="777777"/>
                </a:solidFill>
                <a:latin typeface="Menlo" panose="020B0609030804020204" pitchFamily="49" charset="0"/>
              </a:rPr>
              <a:t>    [</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'text</a:t>
            </a:r>
            <a:r>
              <a:rPr lang="en-MY" sz="2000" dirty="0">
                <a:solidFill>
                  <a:srgbClr val="777777"/>
                </a:solidFill>
                <a:latin typeface="Menlo" panose="020B0609030804020204" pitchFamily="49" charset="0"/>
              </a:rPr>
              <a:t>' =&gt; </a:t>
            </a:r>
            <a:r>
              <a:rPr lang="en-MY" sz="2000" dirty="0">
                <a:solidFill>
                  <a:srgbClr val="448C27"/>
                </a:solidFill>
                <a:latin typeface="Menlo" panose="020B0609030804020204" pitchFamily="49" charset="0"/>
              </a:rPr>
              <a:t>'Change</a:t>
            </a: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Password</a:t>
            </a:r>
            <a:r>
              <a:rPr lang="en-MY" sz="2000" dirty="0">
                <a:solidFill>
                  <a:srgbClr val="777777"/>
                </a:solidFill>
                <a:latin typeface="Menlo" panose="020B0609030804020204" pitchFamily="49" charset="0"/>
              </a:rPr>
              <a:t>',</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a:t>
            </a:r>
            <a:r>
              <a:rPr lang="en-MY" sz="2000" dirty="0" err="1">
                <a:solidFill>
                  <a:srgbClr val="448C27"/>
                </a:solidFill>
                <a:latin typeface="Menlo" panose="020B0609030804020204" pitchFamily="49" charset="0"/>
              </a:rPr>
              <a:t>url</a:t>
            </a:r>
            <a:r>
              <a:rPr lang="en-MY" sz="2000" dirty="0">
                <a:solidFill>
                  <a:srgbClr val="777777"/>
                </a:solidFill>
                <a:latin typeface="Menlo" panose="020B0609030804020204" pitchFamily="49" charset="0"/>
              </a:rPr>
              <a:t>’  =&gt; </a:t>
            </a:r>
            <a:r>
              <a:rPr lang="en-MY" sz="2000" dirty="0">
                <a:solidFill>
                  <a:srgbClr val="448C27"/>
                </a:solidFill>
                <a:latin typeface="Menlo" panose="020B0609030804020204" pitchFamily="49" charset="0"/>
              </a:rPr>
              <a:t>'change-password</a:t>
            </a:r>
            <a:r>
              <a:rPr lang="en-MY" sz="2000" dirty="0">
                <a:solidFill>
                  <a:srgbClr val="777777"/>
                </a:solidFill>
                <a:latin typeface="Menlo" panose="020B0609030804020204" pitchFamily="49" charset="0"/>
              </a:rPr>
              <a:t>',</a:t>
            </a:r>
          </a:p>
          <a:p>
            <a:pPr>
              <a:lnSpc>
                <a:spcPct val="120000"/>
              </a:lnSpc>
              <a:spcBef>
                <a:spcPts val="0"/>
              </a:spcBef>
              <a:spcAft>
                <a:spcPts val="0"/>
              </a:spcAft>
            </a:pPr>
            <a:r>
              <a:rPr lang="en-MY" sz="2000" dirty="0">
                <a:solidFill>
                  <a:srgbClr val="777777"/>
                </a:solidFill>
                <a:latin typeface="Menlo" panose="020B0609030804020204" pitchFamily="49" charset="0"/>
              </a:rPr>
              <a:t>        </a:t>
            </a:r>
            <a:r>
              <a:rPr lang="en-MY" sz="2000" dirty="0">
                <a:solidFill>
                  <a:srgbClr val="448C27"/>
                </a:solidFill>
                <a:latin typeface="Menlo" panose="020B0609030804020204" pitchFamily="49" charset="0"/>
              </a:rPr>
              <a:t>'icon</a:t>
            </a:r>
            <a:r>
              <a:rPr lang="en-MY" sz="2000" dirty="0">
                <a:solidFill>
                  <a:srgbClr val="777777"/>
                </a:solidFill>
                <a:latin typeface="Menlo" panose="020B0609030804020204" pitchFamily="49" charset="0"/>
              </a:rPr>
              <a:t>' =&gt; </a:t>
            </a:r>
            <a:r>
              <a:rPr lang="en-MY" sz="2000" dirty="0">
                <a:solidFill>
                  <a:srgbClr val="448C27"/>
                </a:solidFill>
                <a:latin typeface="Menlo" panose="020B0609030804020204" pitchFamily="49" charset="0"/>
              </a:rPr>
              <a:t>'lock</a:t>
            </a:r>
            <a:r>
              <a:rPr lang="en-MY" sz="2000" dirty="0">
                <a:solidFill>
                  <a:srgbClr val="777777"/>
                </a:solidFill>
                <a:latin typeface="Menlo" panose="020B0609030804020204" pitchFamily="49" charset="0"/>
              </a:rPr>
              <a:t>',</a:t>
            </a:r>
          </a:p>
          <a:p>
            <a:pPr>
              <a:lnSpc>
                <a:spcPct val="120000"/>
              </a:lnSpc>
              <a:spcBef>
                <a:spcPts val="0"/>
              </a:spcBef>
              <a:spcAft>
                <a:spcPts val="0"/>
              </a:spcAft>
            </a:pPr>
            <a:r>
              <a:rPr lang="en-MY" sz="2000" dirty="0">
                <a:solidFill>
                  <a:srgbClr val="777777"/>
                </a:solidFill>
                <a:latin typeface="Menlo" panose="020B0609030804020204" pitchFamily="49" charset="0"/>
              </a:rPr>
              <a:t>    ],</a:t>
            </a:r>
          </a:p>
          <a:p>
            <a:r>
              <a:rPr lang="en-MY" sz="2000" dirty="0">
                <a:solidFill>
                  <a:srgbClr val="777777"/>
                </a:solidFill>
                <a:latin typeface="Menlo" panose="020B0609030804020204" pitchFamily="49" charset="0"/>
              </a:rPr>
              <a:t>]</a:t>
            </a:r>
            <a:endParaRPr lang="en-MY" sz="2000" dirty="0">
              <a:solidFill>
                <a:srgbClr val="333333"/>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5875162" y="967051"/>
            <a:ext cx="3692229" cy="461665"/>
          </a:xfrm>
          <a:prstGeom prst="rect">
            <a:avLst/>
          </a:prstGeom>
          <a:noFill/>
        </p:spPr>
        <p:txBody>
          <a:bodyPr wrap="none" rtlCol="0">
            <a:spAutoFit/>
          </a:bodyPr>
          <a:lstStyle/>
          <a:p>
            <a:pPr algn="ctr"/>
            <a:r>
              <a:rPr lang="en-US" sz="2400" dirty="0"/>
              <a:t>Edit file </a:t>
            </a:r>
            <a:r>
              <a:rPr lang="en-US" sz="2400" dirty="0">
                <a:highlight>
                  <a:srgbClr val="800000"/>
                </a:highlight>
              </a:rPr>
              <a:t>config/</a:t>
            </a:r>
            <a:r>
              <a:rPr lang="en-US" sz="2400" dirty="0" err="1">
                <a:highlight>
                  <a:srgbClr val="800000"/>
                </a:highlight>
              </a:rPr>
              <a:t>adminlte.php</a:t>
            </a:r>
            <a:endParaRPr lang="en-US" sz="2400" dirty="0">
              <a:highlight>
                <a:srgbClr val="800000"/>
              </a:highlight>
            </a:endParaRPr>
          </a:p>
        </p:txBody>
      </p:sp>
    </p:spTree>
    <p:extLst>
      <p:ext uri="{BB962C8B-B14F-4D97-AF65-F5344CB8AC3E}">
        <p14:creationId xmlns:p14="http://schemas.microsoft.com/office/powerpoint/2010/main" val="303473369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Course outline - day 5</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lgn="ctr">
              <a:buClr>
                <a:schemeClr val="tx1"/>
              </a:buClr>
              <a:buNone/>
            </a:pPr>
            <a:r>
              <a:rPr lang="en-US" sz="4800" dirty="0">
                <a:solidFill>
                  <a:srgbClr val="FFFFFF"/>
                </a:solidFill>
              </a:rPr>
              <a:t>CONTINUE DEVELOPMENT</a:t>
            </a:r>
          </a:p>
          <a:p>
            <a:pPr marL="0" indent="0" algn="ctr">
              <a:buClr>
                <a:schemeClr val="tx1"/>
              </a:buClr>
              <a:buNone/>
            </a:pPr>
            <a:r>
              <a:rPr lang="en-US" sz="4800" dirty="0">
                <a:solidFill>
                  <a:srgbClr val="FFFFFF"/>
                </a:solidFill>
              </a:rPr>
              <a:t>INVENTORY SYSTEM</a:t>
            </a:r>
          </a:p>
          <a:p>
            <a:pPr marL="0" indent="0" algn="ctr">
              <a:buClr>
                <a:schemeClr val="tx1"/>
              </a:buClr>
              <a:buNone/>
            </a:pPr>
            <a:r>
              <a:rPr lang="en-US" sz="4800" dirty="0">
                <a:solidFill>
                  <a:srgbClr val="FFFFFF"/>
                </a:solidFill>
              </a:rPr>
              <a:t>&amp; </a:t>
            </a:r>
          </a:p>
          <a:p>
            <a:pPr marL="0" indent="0" algn="ctr">
              <a:buClr>
                <a:schemeClr val="tx1"/>
              </a:buClr>
              <a:buNone/>
            </a:pPr>
            <a:r>
              <a:rPr lang="en-US" sz="4800" dirty="0">
                <a:solidFill>
                  <a:srgbClr val="FFFFFF"/>
                </a:solidFill>
              </a:rPr>
              <a:t>DEMO</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070675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ADMINLTE - MENU Items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87499" y="975453"/>
            <a:ext cx="4871376" cy="3430718"/>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626382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TASK - CUSTOMIZE TEMPLATE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87499" y="979413"/>
            <a:ext cx="4871376" cy="3422798"/>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009660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COURSE OUTLINE - DAY 3</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457189" indent="-457189">
              <a:buClr>
                <a:schemeClr val="tx1"/>
              </a:buClr>
              <a:buFont typeface="+mj-lt"/>
              <a:buAutoNum type="arabicPeriod"/>
            </a:pPr>
            <a:r>
              <a:rPr lang="en-US" sz="3600" dirty="0">
                <a:solidFill>
                  <a:srgbClr val="FFFFFF"/>
                </a:solidFill>
              </a:rPr>
              <a:t>DATABASE</a:t>
            </a:r>
          </a:p>
          <a:p>
            <a:pPr marL="457189" indent="-457189">
              <a:buClr>
                <a:schemeClr val="tx1"/>
              </a:buClr>
              <a:buFont typeface="+mj-lt"/>
              <a:buAutoNum type="arabicPeriod"/>
            </a:pPr>
            <a:r>
              <a:rPr lang="en-US" sz="3600" dirty="0">
                <a:solidFill>
                  <a:srgbClr val="FFFFFF"/>
                </a:solidFill>
              </a:rPr>
              <a:t>ERD</a:t>
            </a:r>
          </a:p>
          <a:p>
            <a:pPr marL="457189" indent="-457189">
              <a:buClr>
                <a:schemeClr val="tx1"/>
              </a:buClr>
              <a:buFont typeface="+mj-lt"/>
              <a:buAutoNum type="arabicPeriod"/>
            </a:pPr>
            <a:r>
              <a:rPr lang="en-US" sz="3600" dirty="0">
                <a:solidFill>
                  <a:srgbClr val="FFFFFF"/>
                </a:solidFill>
              </a:rPr>
              <a:t>LARAVEL</a:t>
            </a:r>
          </a:p>
          <a:p>
            <a:pPr marL="960107" lvl="3" indent="-457200">
              <a:buClr>
                <a:schemeClr val="tx1"/>
              </a:buClr>
              <a:buFont typeface="Courier New" panose="02070309020205020404" pitchFamily="49" charset="0"/>
              <a:buChar char="o"/>
            </a:pPr>
            <a:r>
              <a:rPr lang="en-US" sz="2800" dirty="0">
                <a:solidFill>
                  <a:srgbClr val="FFFFFF"/>
                </a:solidFill>
              </a:rPr>
              <a:t>CONTROLLER</a:t>
            </a:r>
          </a:p>
          <a:p>
            <a:pPr marL="960107" lvl="3" indent="-457200">
              <a:buClr>
                <a:schemeClr val="tx1"/>
              </a:buClr>
              <a:buFont typeface="Courier New" panose="02070309020205020404" pitchFamily="49" charset="0"/>
              <a:buChar char="o"/>
            </a:pPr>
            <a:r>
              <a:rPr lang="en-US" sz="2800" dirty="0">
                <a:solidFill>
                  <a:srgbClr val="FFFFFF"/>
                </a:solidFill>
              </a:rPr>
              <a:t>MODEL (RETRIEVE)</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591986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ERD</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0" indent="0">
              <a:buClr>
                <a:schemeClr val="tx1"/>
              </a:buClr>
              <a:buNone/>
            </a:pPr>
            <a:r>
              <a:rPr lang="en-MY" sz="3600" dirty="0"/>
              <a:t>An </a:t>
            </a:r>
            <a:r>
              <a:rPr lang="en-MY" sz="3600" b="1" dirty="0"/>
              <a:t>Entity Relationship (ER) Diagram </a:t>
            </a:r>
            <a:r>
              <a:rPr lang="en-MY" sz="3600" dirty="0"/>
              <a:t>is a type of flowchart that illustrates how “entities” such as people, objects or concepts relate to each other within a system</a:t>
            </a:r>
            <a:endParaRPr lang="en-US" sz="44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975855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MYSQL</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0" indent="0">
              <a:buClr>
                <a:schemeClr val="tx1"/>
              </a:buClr>
              <a:buNone/>
            </a:pPr>
            <a:r>
              <a:rPr lang="en-MY" sz="3600" b="1"/>
              <a:t>MySQL</a:t>
            </a:r>
            <a:r>
              <a:rPr lang="en-MY" sz="3600"/>
              <a:t> is a relational database. SQL stands for Structured Query Language. SQL is a standard language for storing, manipulating and retrieving data in databases</a:t>
            </a:r>
            <a:r>
              <a:rPr lang="en-MY" sz="3600" dirty="0"/>
              <a:t>.</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630377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MySQL - CREATE DATABASE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0" indent="0" algn="ctr">
              <a:buClr>
                <a:schemeClr val="tx1"/>
              </a:buClr>
              <a:buNone/>
            </a:pPr>
            <a:r>
              <a:rPr lang="en-MY" sz="3600" dirty="0"/>
              <a:t>Create new database</a:t>
            </a:r>
          </a:p>
          <a:p>
            <a:pPr marL="0" indent="0">
              <a:buClr>
                <a:schemeClr val="tx1"/>
              </a:buClr>
              <a:buNone/>
            </a:pPr>
            <a:endParaRPr lang="en-MY" sz="3600" dirty="0">
              <a:solidFill>
                <a:srgbClr val="FFFFFF"/>
              </a:solidFill>
            </a:endParaRPr>
          </a:p>
          <a:p>
            <a:pPr marL="0" indent="0" algn="ctr">
              <a:buClr>
                <a:schemeClr val="tx1"/>
              </a:buClr>
              <a:buNone/>
            </a:pPr>
            <a:r>
              <a:rPr lang="en-MY" sz="3600" dirty="0" err="1">
                <a:solidFill>
                  <a:schemeClr val="bg1"/>
                </a:solidFill>
              </a:rPr>
              <a:t>inventory_system</a:t>
            </a:r>
            <a:endParaRPr lang="en-MY" sz="3600" dirty="0">
              <a:solidFill>
                <a:schemeClr val="bg1"/>
              </a:solidFill>
            </a:endParaRPr>
          </a:p>
          <a:p>
            <a:pPr marL="0" indent="0" algn="ctr">
              <a:buClr>
                <a:schemeClr val="tx1"/>
              </a:buClr>
              <a:buNone/>
            </a:pPr>
            <a:endParaRPr lang="en-US" sz="44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962855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MYSQL - CREATE TABLE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graphicFrame>
        <p:nvGraphicFramePr>
          <p:cNvPr id="12" name="Table 11">
            <a:extLst>
              <a:ext uri="{FF2B5EF4-FFF2-40B4-BE49-F238E27FC236}">
                <a16:creationId xmlns:a16="http://schemas.microsoft.com/office/drawing/2014/main" id="{91527BEC-6198-7541-8413-E5A0F2A04EF6}"/>
              </a:ext>
            </a:extLst>
          </p:cNvPr>
          <p:cNvGraphicFramePr>
            <a:graphicFrameLocks noGrp="1"/>
          </p:cNvGraphicFramePr>
          <p:nvPr>
            <p:extLst>
              <p:ext uri="{D42A27DB-BD31-4B8C-83A1-F6EECF244321}">
                <p14:modId xmlns:p14="http://schemas.microsoft.com/office/powerpoint/2010/main" val="4090708093"/>
              </p:ext>
            </p:extLst>
          </p:nvPr>
        </p:nvGraphicFramePr>
        <p:xfrm>
          <a:off x="4342131" y="1526750"/>
          <a:ext cx="6220415" cy="2926800"/>
        </p:xfrm>
        <a:graphic>
          <a:graphicData uri="http://schemas.openxmlformats.org/drawingml/2006/table">
            <a:tbl>
              <a:tblPr firstRow="1" bandRow="1">
                <a:tableStyleId>{21E4AEA4-8DFA-4A89-87EB-49C32662AFE0}</a:tableStyleId>
              </a:tblPr>
              <a:tblGrid>
                <a:gridCol w="1606868">
                  <a:extLst>
                    <a:ext uri="{9D8B030D-6E8A-4147-A177-3AD203B41FA5}">
                      <a16:colId xmlns:a16="http://schemas.microsoft.com/office/drawing/2014/main" val="2559683003"/>
                    </a:ext>
                  </a:extLst>
                </a:gridCol>
                <a:gridCol w="1505077">
                  <a:extLst>
                    <a:ext uri="{9D8B030D-6E8A-4147-A177-3AD203B41FA5}">
                      <a16:colId xmlns:a16="http://schemas.microsoft.com/office/drawing/2014/main" val="260782185"/>
                    </a:ext>
                  </a:extLst>
                </a:gridCol>
                <a:gridCol w="1418146">
                  <a:extLst>
                    <a:ext uri="{9D8B030D-6E8A-4147-A177-3AD203B41FA5}">
                      <a16:colId xmlns:a16="http://schemas.microsoft.com/office/drawing/2014/main" val="3225377611"/>
                    </a:ext>
                  </a:extLst>
                </a:gridCol>
                <a:gridCol w="1690324">
                  <a:extLst>
                    <a:ext uri="{9D8B030D-6E8A-4147-A177-3AD203B41FA5}">
                      <a16:colId xmlns:a16="http://schemas.microsoft.com/office/drawing/2014/main" val="4103447889"/>
                    </a:ext>
                  </a:extLst>
                </a:gridCol>
              </a:tblGrid>
              <a:tr h="365850">
                <a:tc>
                  <a:txBody>
                    <a:bodyPr/>
                    <a:lstStyle/>
                    <a:p>
                      <a:pPr algn="ctr"/>
                      <a:r>
                        <a:rPr lang="en-US" dirty="0"/>
                        <a:t>Column Name</a:t>
                      </a:r>
                    </a:p>
                  </a:txBody>
                  <a:tcPr anchor="ctr"/>
                </a:tc>
                <a:tc>
                  <a:txBody>
                    <a:bodyPr/>
                    <a:lstStyle/>
                    <a:p>
                      <a:pPr algn="ctr"/>
                      <a:r>
                        <a:rPr lang="en-US" dirty="0"/>
                        <a:t>Type</a:t>
                      </a:r>
                    </a:p>
                  </a:txBody>
                  <a:tcPr anchor="ctr"/>
                </a:tc>
                <a:tc>
                  <a:txBody>
                    <a:bodyPr/>
                    <a:lstStyle/>
                    <a:p>
                      <a:pPr algn="ctr"/>
                      <a:r>
                        <a:rPr lang="en-US" dirty="0"/>
                        <a:t>Primary Key</a:t>
                      </a:r>
                    </a:p>
                  </a:txBody>
                  <a:tcPr anchor="ctr"/>
                </a:tc>
                <a:tc>
                  <a:txBody>
                    <a:bodyPr/>
                    <a:lstStyle/>
                    <a:p>
                      <a:pPr algn="ctr"/>
                      <a:r>
                        <a:rPr lang="en-US" dirty="0"/>
                        <a:t>Auto Increment</a:t>
                      </a:r>
                    </a:p>
                  </a:txBody>
                  <a:tcPr anchor="ctr"/>
                </a:tc>
                <a:extLst>
                  <a:ext uri="{0D108BD9-81ED-4DB2-BD59-A6C34878D82A}">
                    <a16:rowId xmlns:a16="http://schemas.microsoft.com/office/drawing/2014/main" val="4224170598"/>
                  </a:ext>
                </a:extLst>
              </a:tr>
              <a:tr h="365850">
                <a:tc>
                  <a:txBody>
                    <a:bodyPr/>
                    <a:lstStyle/>
                    <a:p>
                      <a:pPr algn="l"/>
                      <a:r>
                        <a:rPr lang="en-US" dirty="0"/>
                        <a:t>id</a:t>
                      </a:r>
                    </a:p>
                  </a:txBody>
                  <a:tcPr anchor="ctr"/>
                </a:tc>
                <a:tc>
                  <a:txBody>
                    <a:bodyPr/>
                    <a:lstStyle/>
                    <a:p>
                      <a:pPr algn="l"/>
                      <a:r>
                        <a:rPr lang="en-US" dirty="0" err="1"/>
                        <a:t>int</a:t>
                      </a:r>
                      <a:r>
                        <a:rPr lang="en-US" dirty="0"/>
                        <a:t> (11)</a:t>
                      </a:r>
                    </a:p>
                  </a:txBody>
                  <a:tcPr anchor="ctr"/>
                </a:tc>
                <a:tc>
                  <a:txBody>
                    <a:bodyPr/>
                    <a:lstStyle/>
                    <a:p>
                      <a:pPr algn="ctr"/>
                      <a:r>
                        <a:rPr lang="en-US" dirty="0"/>
                        <a:t>✓</a:t>
                      </a:r>
                    </a:p>
                  </a:txBody>
                  <a:tcPr anchor="ctr"/>
                </a:tc>
                <a:tc>
                  <a:txBody>
                    <a:bodyPr/>
                    <a:lstStyle/>
                    <a:p>
                      <a:pPr algn="ctr"/>
                      <a:r>
                        <a:rPr lang="en-US" dirty="0"/>
                        <a:t>✓</a:t>
                      </a:r>
                    </a:p>
                  </a:txBody>
                  <a:tcPr anchor="ctr"/>
                </a:tc>
                <a:extLst>
                  <a:ext uri="{0D108BD9-81ED-4DB2-BD59-A6C34878D82A}">
                    <a16:rowId xmlns:a16="http://schemas.microsoft.com/office/drawing/2014/main" val="1928089063"/>
                  </a:ext>
                </a:extLst>
              </a:tr>
              <a:tr h="365850">
                <a:tc>
                  <a:txBody>
                    <a:bodyPr/>
                    <a:lstStyle/>
                    <a:p>
                      <a:pPr algn="l"/>
                      <a:r>
                        <a:rPr lang="en-US" dirty="0"/>
                        <a:t>name</a:t>
                      </a:r>
                    </a:p>
                  </a:txBody>
                  <a:tcPr anchor="ctr"/>
                </a:tc>
                <a:tc>
                  <a:txBody>
                    <a:bodyPr/>
                    <a:lstStyle/>
                    <a:p>
                      <a:pPr algn="l"/>
                      <a:r>
                        <a:rPr lang="en-US" dirty="0"/>
                        <a:t>varchar (255)</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4260436482"/>
                  </a:ext>
                </a:extLst>
              </a:tr>
              <a:tr h="365850">
                <a:tc>
                  <a:txBody>
                    <a:bodyPr/>
                    <a:lstStyle/>
                    <a:p>
                      <a:pPr algn="l"/>
                      <a:r>
                        <a:rPr lang="en-US" dirty="0" err="1"/>
                        <a:t>brand_id</a:t>
                      </a:r>
                      <a:endParaRPr lang="en-US" dirty="0"/>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err="1"/>
                        <a:t>int</a:t>
                      </a:r>
                      <a:r>
                        <a:rPr lang="en-US" dirty="0"/>
                        <a:t> (11)</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4076448282"/>
                  </a:ext>
                </a:extLst>
              </a:tr>
              <a:tr h="365850">
                <a:tc>
                  <a:txBody>
                    <a:bodyPr/>
                    <a:lstStyle/>
                    <a:p>
                      <a:pPr algn="l"/>
                      <a:r>
                        <a:rPr lang="en-US" dirty="0"/>
                        <a:t>total</a:t>
                      </a:r>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err="1"/>
                        <a:t>int</a:t>
                      </a:r>
                      <a:r>
                        <a:rPr lang="en-US" dirty="0"/>
                        <a:t> (11)</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4245759946"/>
                  </a:ext>
                </a:extLst>
              </a:tr>
              <a:tr h="365850">
                <a:tc>
                  <a:txBody>
                    <a:bodyPr/>
                    <a:lstStyle/>
                    <a:p>
                      <a:pPr algn="l"/>
                      <a:r>
                        <a:rPr lang="en-US" dirty="0" err="1"/>
                        <a:t>created_at</a:t>
                      </a:r>
                      <a:endParaRPr lang="en-US" dirty="0"/>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a:t>timestamp</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735599664"/>
                  </a:ext>
                </a:extLst>
              </a:tr>
              <a:tr h="365850">
                <a:tc>
                  <a:txBody>
                    <a:bodyPr/>
                    <a:lstStyle/>
                    <a:p>
                      <a:pPr algn="l"/>
                      <a:r>
                        <a:rPr lang="en-US" dirty="0" err="1"/>
                        <a:t>updated_at</a:t>
                      </a:r>
                      <a:endParaRPr lang="en-US" dirty="0"/>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a:t>timestamp</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2991773675"/>
                  </a:ext>
                </a:extLst>
              </a:tr>
              <a:tr h="365850">
                <a:tc>
                  <a:txBody>
                    <a:bodyPr/>
                    <a:lstStyle/>
                    <a:p>
                      <a:pPr algn="l"/>
                      <a:r>
                        <a:rPr lang="en-US" dirty="0" err="1"/>
                        <a:t>deleted_at</a:t>
                      </a:r>
                      <a:endParaRPr lang="en-US" dirty="0"/>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a:t>timestamp</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1915904904"/>
                  </a:ext>
                </a:extLst>
              </a:tr>
            </a:tbl>
          </a:graphicData>
        </a:graphic>
      </p:graphicFrame>
      <p:sp>
        <p:nvSpPr>
          <p:cNvPr id="7" name="TextBox 6">
            <a:extLst>
              <a:ext uri="{FF2B5EF4-FFF2-40B4-BE49-F238E27FC236}">
                <a16:creationId xmlns:a16="http://schemas.microsoft.com/office/drawing/2014/main" id="{E96AECA3-042F-4543-9D3F-A8AE6560D22C}"/>
              </a:ext>
            </a:extLst>
          </p:cNvPr>
          <p:cNvSpPr txBox="1"/>
          <p:nvPr/>
        </p:nvSpPr>
        <p:spPr>
          <a:xfrm>
            <a:off x="6035315" y="866165"/>
            <a:ext cx="2834046" cy="584775"/>
          </a:xfrm>
          <a:prstGeom prst="rect">
            <a:avLst/>
          </a:prstGeom>
          <a:noFill/>
        </p:spPr>
        <p:txBody>
          <a:bodyPr wrap="none" rtlCol="0">
            <a:spAutoFit/>
          </a:bodyPr>
          <a:lstStyle/>
          <a:p>
            <a:r>
              <a:rPr lang="en-US" sz="3200" dirty="0"/>
              <a:t>TABLE: inventory</a:t>
            </a:r>
          </a:p>
        </p:txBody>
      </p:sp>
    </p:spTree>
    <p:extLst>
      <p:ext uri="{BB962C8B-B14F-4D97-AF65-F5344CB8AC3E}">
        <p14:creationId xmlns:p14="http://schemas.microsoft.com/office/powerpoint/2010/main" val="142838797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MYSQL - CREATE TABLE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graphicFrame>
        <p:nvGraphicFramePr>
          <p:cNvPr id="12" name="Table 11">
            <a:extLst>
              <a:ext uri="{FF2B5EF4-FFF2-40B4-BE49-F238E27FC236}">
                <a16:creationId xmlns:a16="http://schemas.microsoft.com/office/drawing/2014/main" id="{91527BEC-6198-7541-8413-E5A0F2A04EF6}"/>
              </a:ext>
            </a:extLst>
          </p:cNvPr>
          <p:cNvGraphicFramePr>
            <a:graphicFrameLocks noGrp="1"/>
          </p:cNvGraphicFramePr>
          <p:nvPr>
            <p:extLst>
              <p:ext uri="{D42A27DB-BD31-4B8C-83A1-F6EECF244321}">
                <p14:modId xmlns:p14="http://schemas.microsoft.com/office/powerpoint/2010/main" val="876641851"/>
              </p:ext>
            </p:extLst>
          </p:nvPr>
        </p:nvGraphicFramePr>
        <p:xfrm>
          <a:off x="4342131" y="1897206"/>
          <a:ext cx="6220415" cy="2195100"/>
        </p:xfrm>
        <a:graphic>
          <a:graphicData uri="http://schemas.openxmlformats.org/drawingml/2006/table">
            <a:tbl>
              <a:tblPr firstRow="1" bandRow="1">
                <a:tableStyleId>{21E4AEA4-8DFA-4A89-87EB-49C32662AFE0}</a:tableStyleId>
              </a:tblPr>
              <a:tblGrid>
                <a:gridCol w="1606868">
                  <a:extLst>
                    <a:ext uri="{9D8B030D-6E8A-4147-A177-3AD203B41FA5}">
                      <a16:colId xmlns:a16="http://schemas.microsoft.com/office/drawing/2014/main" val="2559683003"/>
                    </a:ext>
                  </a:extLst>
                </a:gridCol>
                <a:gridCol w="1505077">
                  <a:extLst>
                    <a:ext uri="{9D8B030D-6E8A-4147-A177-3AD203B41FA5}">
                      <a16:colId xmlns:a16="http://schemas.microsoft.com/office/drawing/2014/main" val="260782185"/>
                    </a:ext>
                  </a:extLst>
                </a:gridCol>
                <a:gridCol w="1418146">
                  <a:extLst>
                    <a:ext uri="{9D8B030D-6E8A-4147-A177-3AD203B41FA5}">
                      <a16:colId xmlns:a16="http://schemas.microsoft.com/office/drawing/2014/main" val="3225377611"/>
                    </a:ext>
                  </a:extLst>
                </a:gridCol>
                <a:gridCol w="1690324">
                  <a:extLst>
                    <a:ext uri="{9D8B030D-6E8A-4147-A177-3AD203B41FA5}">
                      <a16:colId xmlns:a16="http://schemas.microsoft.com/office/drawing/2014/main" val="4103447889"/>
                    </a:ext>
                  </a:extLst>
                </a:gridCol>
              </a:tblGrid>
              <a:tr h="365850">
                <a:tc>
                  <a:txBody>
                    <a:bodyPr/>
                    <a:lstStyle/>
                    <a:p>
                      <a:pPr algn="ctr"/>
                      <a:r>
                        <a:rPr lang="en-US" dirty="0"/>
                        <a:t>Column Name</a:t>
                      </a:r>
                    </a:p>
                  </a:txBody>
                  <a:tcPr anchor="ctr"/>
                </a:tc>
                <a:tc>
                  <a:txBody>
                    <a:bodyPr/>
                    <a:lstStyle/>
                    <a:p>
                      <a:pPr algn="ctr"/>
                      <a:r>
                        <a:rPr lang="en-US" dirty="0"/>
                        <a:t>Type</a:t>
                      </a:r>
                    </a:p>
                  </a:txBody>
                  <a:tcPr anchor="ctr"/>
                </a:tc>
                <a:tc>
                  <a:txBody>
                    <a:bodyPr/>
                    <a:lstStyle/>
                    <a:p>
                      <a:pPr algn="ctr"/>
                      <a:r>
                        <a:rPr lang="en-US" dirty="0"/>
                        <a:t>Primary Key</a:t>
                      </a:r>
                    </a:p>
                  </a:txBody>
                  <a:tcPr anchor="ctr"/>
                </a:tc>
                <a:tc>
                  <a:txBody>
                    <a:bodyPr/>
                    <a:lstStyle/>
                    <a:p>
                      <a:pPr algn="ctr"/>
                      <a:r>
                        <a:rPr lang="en-US" dirty="0"/>
                        <a:t>Auto Increment</a:t>
                      </a:r>
                    </a:p>
                  </a:txBody>
                  <a:tcPr anchor="ctr"/>
                </a:tc>
                <a:extLst>
                  <a:ext uri="{0D108BD9-81ED-4DB2-BD59-A6C34878D82A}">
                    <a16:rowId xmlns:a16="http://schemas.microsoft.com/office/drawing/2014/main" val="4224170598"/>
                  </a:ext>
                </a:extLst>
              </a:tr>
              <a:tr h="365850">
                <a:tc>
                  <a:txBody>
                    <a:bodyPr/>
                    <a:lstStyle/>
                    <a:p>
                      <a:pPr algn="l"/>
                      <a:r>
                        <a:rPr lang="en-US" dirty="0"/>
                        <a:t>id</a:t>
                      </a:r>
                    </a:p>
                  </a:txBody>
                  <a:tcPr anchor="ctr"/>
                </a:tc>
                <a:tc>
                  <a:txBody>
                    <a:bodyPr/>
                    <a:lstStyle/>
                    <a:p>
                      <a:pPr algn="l"/>
                      <a:r>
                        <a:rPr lang="en-US" dirty="0" err="1"/>
                        <a:t>int</a:t>
                      </a:r>
                      <a:r>
                        <a:rPr lang="en-US" dirty="0"/>
                        <a:t> (11)</a:t>
                      </a:r>
                    </a:p>
                  </a:txBody>
                  <a:tcPr anchor="ctr"/>
                </a:tc>
                <a:tc>
                  <a:txBody>
                    <a:bodyPr/>
                    <a:lstStyle/>
                    <a:p>
                      <a:pPr algn="ctr"/>
                      <a:r>
                        <a:rPr lang="en-US" dirty="0"/>
                        <a:t>✓</a:t>
                      </a:r>
                    </a:p>
                  </a:txBody>
                  <a:tcPr anchor="ctr"/>
                </a:tc>
                <a:tc>
                  <a:txBody>
                    <a:bodyPr/>
                    <a:lstStyle/>
                    <a:p>
                      <a:pPr algn="ctr"/>
                      <a:r>
                        <a:rPr lang="en-US" dirty="0"/>
                        <a:t>✓</a:t>
                      </a:r>
                    </a:p>
                  </a:txBody>
                  <a:tcPr anchor="ctr"/>
                </a:tc>
                <a:extLst>
                  <a:ext uri="{0D108BD9-81ED-4DB2-BD59-A6C34878D82A}">
                    <a16:rowId xmlns:a16="http://schemas.microsoft.com/office/drawing/2014/main" val="1928089063"/>
                  </a:ext>
                </a:extLst>
              </a:tr>
              <a:tr h="365850">
                <a:tc>
                  <a:txBody>
                    <a:bodyPr/>
                    <a:lstStyle/>
                    <a:p>
                      <a:pPr algn="l"/>
                      <a:r>
                        <a:rPr lang="en-US" dirty="0"/>
                        <a:t>name</a:t>
                      </a:r>
                    </a:p>
                  </a:txBody>
                  <a:tcPr anchor="ctr"/>
                </a:tc>
                <a:tc>
                  <a:txBody>
                    <a:bodyPr/>
                    <a:lstStyle/>
                    <a:p>
                      <a:pPr algn="l"/>
                      <a:r>
                        <a:rPr lang="en-US" dirty="0"/>
                        <a:t>varchar (255)</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4260436482"/>
                  </a:ext>
                </a:extLst>
              </a:tr>
              <a:tr h="365850">
                <a:tc>
                  <a:txBody>
                    <a:bodyPr/>
                    <a:lstStyle/>
                    <a:p>
                      <a:pPr algn="l"/>
                      <a:r>
                        <a:rPr lang="en-US" dirty="0" err="1"/>
                        <a:t>created_at</a:t>
                      </a:r>
                      <a:endParaRPr lang="en-US" dirty="0"/>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a:t>timestamp</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735599664"/>
                  </a:ext>
                </a:extLst>
              </a:tr>
              <a:tr h="365850">
                <a:tc>
                  <a:txBody>
                    <a:bodyPr/>
                    <a:lstStyle/>
                    <a:p>
                      <a:pPr algn="l"/>
                      <a:r>
                        <a:rPr lang="en-US" dirty="0" err="1"/>
                        <a:t>updated_at</a:t>
                      </a:r>
                      <a:endParaRPr lang="en-US" dirty="0"/>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a:t>timestamp</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2991773675"/>
                  </a:ext>
                </a:extLst>
              </a:tr>
              <a:tr h="365850">
                <a:tc>
                  <a:txBody>
                    <a:bodyPr/>
                    <a:lstStyle/>
                    <a:p>
                      <a:pPr algn="l"/>
                      <a:r>
                        <a:rPr lang="en-US" dirty="0" err="1"/>
                        <a:t>deleted_at</a:t>
                      </a:r>
                      <a:endParaRPr lang="en-US" dirty="0"/>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a:t>timestamp</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1915904904"/>
                  </a:ext>
                </a:extLst>
              </a:tr>
            </a:tbl>
          </a:graphicData>
        </a:graphic>
      </p:graphicFrame>
      <p:sp>
        <p:nvSpPr>
          <p:cNvPr id="7" name="TextBox 6">
            <a:extLst>
              <a:ext uri="{FF2B5EF4-FFF2-40B4-BE49-F238E27FC236}">
                <a16:creationId xmlns:a16="http://schemas.microsoft.com/office/drawing/2014/main" id="{E96AECA3-042F-4543-9D3F-A8AE6560D22C}"/>
              </a:ext>
            </a:extLst>
          </p:cNvPr>
          <p:cNvSpPr txBox="1"/>
          <p:nvPr/>
        </p:nvSpPr>
        <p:spPr>
          <a:xfrm>
            <a:off x="6281697" y="1236621"/>
            <a:ext cx="2341282" cy="584775"/>
          </a:xfrm>
          <a:prstGeom prst="rect">
            <a:avLst/>
          </a:prstGeom>
          <a:noFill/>
        </p:spPr>
        <p:txBody>
          <a:bodyPr wrap="none" rtlCol="0">
            <a:spAutoFit/>
          </a:bodyPr>
          <a:lstStyle/>
          <a:p>
            <a:r>
              <a:rPr lang="en-US" sz="3200" dirty="0"/>
              <a:t>TABLE: brand</a:t>
            </a:r>
          </a:p>
        </p:txBody>
      </p:sp>
    </p:spTree>
    <p:extLst>
      <p:ext uri="{BB962C8B-B14F-4D97-AF65-F5344CB8AC3E}">
        <p14:creationId xmlns:p14="http://schemas.microsoft.com/office/powerpoint/2010/main" val="331146185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MYSQL - CREATE TABLE</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graphicFrame>
        <p:nvGraphicFramePr>
          <p:cNvPr id="12" name="Table 11">
            <a:extLst>
              <a:ext uri="{FF2B5EF4-FFF2-40B4-BE49-F238E27FC236}">
                <a16:creationId xmlns:a16="http://schemas.microsoft.com/office/drawing/2014/main" id="{91527BEC-6198-7541-8413-E5A0F2A04EF6}"/>
              </a:ext>
            </a:extLst>
          </p:cNvPr>
          <p:cNvGraphicFramePr>
            <a:graphicFrameLocks noGrp="1"/>
          </p:cNvGraphicFramePr>
          <p:nvPr>
            <p:extLst>
              <p:ext uri="{D42A27DB-BD31-4B8C-83A1-F6EECF244321}">
                <p14:modId xmlns:p14="http://schemas.microsoft.com/office/powerpoint/2010/main" val="560164136"/>
              </p:ext>
            </p:extLst>
          </p:nvPr>
        </p:nvGraphicFramePr>
        <p:xfrm>
          <a:off x="4342131" y="2365027"/>
          <a:ext cx="6220415" cy="1317600"/>
        </p:xfrm>
        <a:graphic>
          <a:graphicData uri="http://schemas.openxmlformats.org/drawingml/2006/table">
            <a:tbl>
              <a:tblPr firstRow="1" bandRow="1">
                <a:tableStyleId>{21E4AEA4-8DFA-4A89-87EB-49C32662AFE0}</a:tableStyleId>
              </a:tblPr>
              <a:tblGrid>
                <a:gridCol w="1606868">
                  <a:extLst>
                    <a:ext uri="{9D8B030D-6E8A-4147-A177-3AD203B41FA5}">
                      <a16:colId xmlns:a16="http://schemas.microsoft.com/office/drawing/2014/main" val="2559683003"/>
                    </a:ext>
                  </a:extLst>
                </a:gridCol>
                <a:gridCol w="1505077">
                  <a:extLst>
                    <a:ext uri="{9D8B030D-6E8A-4147-A177-3AD203B41FA5}">
                      <a16:colId xmlns:a16="http://schemas.microsoft.com/office/drawing/2014/main" val="260782185"/>
                    </a:ext>
                  </a:extLst>
                </a:gridCol>
                <a:gridCol w="1418146">
                  <a:extLst>
                    <a:ext uri="{9D8B030D-6E8A-4147-A177-3AD203B41FA5}">
                      <a16:colId xmlns:a16="http://schemas.microsoft.com/office/drawing/2014/main" val="3225377611"/>
                    </a:ext>
                  </a:extLst>
                </a:gridCol>
                <a:gridCol w="1690324">
                  <a:extLst>
                    <a:ext uri="{9D8B030D-6E8A-4147-A177-3AD203B41FA5}">
                      <a16:colId xmlns:a16="http://schemas.microsoft.com/office/drawing/2014/main" val="4103447889"/>
                    </a:ext>
                  </a:extLst>
                </a:gridCol>
              </a:tblGrid>
              <a:tr h="439200">
                <a:tc>
                  <a:txBody>
                    <a:bodyPr/>
                    <a:lstStyle/>
                    <a:p>
                      <a:pPr algn="ctr"/>
                      <a:r>
                        <a:rPr lang="en-US" dirty="0"/>
                        <a:t>Column Name</a:t>
                      </a:r>
                    </a:p>
                  </a:txBody>
                  <a:tcPr anchor="ctr"/>
                </a:tc>
                <a:tc>
                  <a:txBody>
                    <a:bodyPr/>
                    <a:lstStyle/>
                    <a:p>
                      <a:pPr algn="ctr"/>
                      <a:r>
                        <a:rPr lang="en-US" dirty="0"/>
                        <a:t>Type</a:t>
                      </a:r>
                    </a:p>
                  </a:txBody>
                  <a:tcPr anchor="ctr"/>
                </a:tc>
                <a:tc>
                  <a:txBody>
                    <a:bodyPr/>
                    <a:lstStyle/>
                    <a:p>
                      <a:pPr algn="ctr"/>
                      <a:r>
                        <a:rPr lang="en-US" dirty="0"/>
                        <a:t>Primary Key</a:t>
                      </a:r>
                    </a:p>
                  </a:txBody>
                  <a:tcPr anchor="ctr"/>
                </a:tc>
                <a:tc>
                  <a:txBody>
                    <a:bodyPr/>
                    <a:lstStyle/>
                    <a:p>
                      <a:pPr algn="ctr"/>
                      <a:r>
                        <a:rPr lang="en-US" dirty="0"/>
                        <a:t>Auto Increment</a:t>
                      </a:r>
                    </a:p>
                  </a:txBody>
                  <a:tcPr anchor="ctr"/>
                </a:tc>
                <a:extLst>
                  <a:ext uri="{0D108BD9-81ED-4DB2-BD59-A6C34878D82A}">
                    <a16:rowId xmlns:a16="http://schemas.microsoft.com/office/drawing/2014/main" val="4224170598"/>
                  </a:ext>
                </a:extLst>
              </a:tr>
              <a:tr h="439200">
                <a:tc>
                  <a:txBody>
                    <a:bodyPr/>
                    <a:lstStyle/>
                    <a:p>
                      <a:pPr algn="l"/>
                      <a:r>
                        <a:rPr lang="en-US" dirty="0"/>
                        <a:t>id</a:t>
                      </a:r>
                    </a:p>
                  </a:txBody>
                  <a:tcPr anchor="ctr"/>
                </a:tc>
                <a:tc>
                  <a:txBody>
                    <a:bodyPr/>
                    <a:lstStyle/>
                    <a:p>
                      <a:pPr algn="l"/>
                      <a:r>
                        <a:rPr lang="en-US" dirty="0" err="1"/>
                        <a:t>int</a:t>
                      </a:r>
                      <a:r>
                        <a:rPr lang="en-US" dirty="0"/>
                        <a:t> (11)</a:t>
                      </a:r>
                    </a:p>
                  </a:txBody>
                  <a:tcPr anchor="ctr"/>
                </a:tc>
                <a:tc>
                  <a:txBody>
                    <a:bodyPr/>
                    <a:lstStyle/>
                    <a:p>
                      <a:pPr algn="ctr"/>
                      <a:r>
                        <a:rPr lang="en-US" dirty="0"/>
                        <a:t>✓</a:t>
                      </a:r>
                    </a:p>
                  </a:txBody>
                  <a:tcPr anchor="ctr"/>
                </a:tc>
                <a:tc>
                  <a:txBody>
                    <a:bodyPr/>
                    <a:lstStyle/>
                    <a:p>
                      <a:pPr algn="ctr"/>
                      <a:r>
                        <a:rPr lang="en-US" dirty="0"/>
                        <a:t>✓</a:t>
                      </a:r>
                    </a:p>
                  </a:txBody>
                  <a:tcPr anchor="ctr"/>
                </a:tc>
                <a:extLst>
                  <a:ext uri="{0D108BD9-81ED-4DB2-BD59-A6C34878D82A}">
                    <a16:rowId xmlns:a16="http://schemas.microsoft.com/office/drawing/2014/main" val="1928089063"/>
                  </a:ext>
                </a:extLst>
              </a:tr>
              <a:tr h="439200">
                <a:tc>
                  <a:txBody>
                    <a:bodyPr/>
                    <a:lstStyle/>
                    <a:p>
                      <a:pPr algn="l"/>
                      <a:r>
                        <a:rPr lang="en-US" dirty="0"/>
                        <a:t>name</a:t>
                      </a:r>
                    </a:p>
                  </a:txBody>
                  <a:tcPr anchor="ctr"/>
                </a:tc>
                <a:tc>
                  <a:txBody>
                    <a:bodyPr/>
                    <a:lstStyle/>
                    <a:p>
                      <a:pPr algn="l"/>
                      <a:r>
                        <a:rPr lang="en-US" dirty="0"/>
                        <a:t>varchar (255)</a:t>
                      </a:r>
                    </a:p>
                  </a:txBody>
                  <a:tcPr anchor="ctr"/>
                </a:tc>
                <a:tc>
                  <a:txBody>
                    <a:bodyPr/>
                    <a:lstStyle/>
                    <a:p>
                      <a:pPr algn="ctr"/>
                      <a:endParaRPr lang="en-US" dirty="0"/>
                    </a:p>
                  </a:txBody>
                  <a:tcPr anchor="ctr"/>
                </a:tc>
                <a:tc>
                  <a:txBody>
                    <a:bodyPr/>
                    <a:lstStyle/>
                    <a:p>
                      <a:pPr algn="ctr"/>
                      <a:endParaRPr lang="en-US" dirty="0"/>
                    </a:p>
                  </a:txBody>
                  <a:tcPr anchor="ctr"/>
                </a:tc>
                <a:extLst>
                  <a:ext uri="{0D108BD9-81ED-4DB2-BD59-A6C34878D82A}">
                    <a16:rowId xmlns:a16="http://schemas.microsoft.com/office/drawing/2014/main" val="4260436482"/>
                  </a:ext>
                </a:extLst>
              </a:tr>
            </a:tbl>
          </a:graphicData>
        </a:graphic>
      </p:graphicFrame>
      <p:sp>
        <p:nvSpPr>
          <p:cNvPr id="7" name="TextBox 6">
            <a:extLst>
              <a:ext uri="{FF2B5EF4-FFF2-40B4-BE49-F238E27FC236}">
                <a16:creationId xmlns:a16="http://schemas.microsoft.com/office/drawing/2014/main" id="{E96AECA3-042F-4543-9D3F-A8AE6560D22C}"/>
              </a:ext>
            </a:extLst>
          </p:cNvPr>
          <p:cNvSpPr txBox="1"/>
          <p:nvPr/>
        </p:nvSpPr>
        <p:spPr>
          <a:xfrm>
            <a:off x="6281697" y="1536840"/>
            <a:ext cx="2341282" cy="584775"/>
          </a:xfrm>
          <a:prstGeom prst="rect">
            <a:avLst/>
          </a:prstGeom>
          <a:noFill/>
        </p:spPr>
        <p:txBody>
          <a:bodyPr wrap="none" rtlCol="0">
            <a:spAutoFit/>
          </a:bodyPr>
          <a:lstStyle/>
          <a:p>
            <a:pPr algn="ctr"/>
            <a:r>
              <a:rPr lang="en-US" sz="3200" dirty="0"/>
              <a:t>TABLE: brand</a:t>
            </a:r>
          </a:p>
        </p:txBody>
      </p:sp>
    </p:spTree>
    <p:extLst>
      <p:ext uri="{BB962C8B-B14F-4D97-AF65-F5344CB8AC3E}">
        <p14:creationId xmlns:p14="http://schemas.microsoft.com/office/powerpoint/2010/main" val="14232731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err="1">
                <a:solidFill>
                  <a:schemeClr val="bg1"/>
                </a:solidFill>
              </a:rPr>
              <a:t>LARAVEl</a:t>
            </a:r>
            <a:r>
              <a:rPr lang="en-US" dirty="0">
                <a:solidFill>
                  <a:schemeClr val="bg1"/>
                </a:solidFill>
              </a:rPr>
              <a:t> - ENV</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940549"/>
            <a:ext cx="7006999" cy="2402431"/>
          </a:xfrm>
          <a:solidFill>
            <a:schemeClr val="tx1">
              <a:lumMod val="95000"/>
            </a:schemeClr>
          </a:solidFill>
        </p:spPr>
        <p:txBody>
          <a:bodyPr anchor="b">
            <a:normAutofit/>
          </a:bodyPr>
          <a:lstStyle/>
          <a:p>
            <a:r>
              <a:rPr lang="en-MY" sz="2800" dirty="0">
                <a:solidFill>
                  <a:schemeClr val="bg1"/>
                </a:solidFill>
              </a:rPr>
              <a:t>DB_CONNECTION = </a:t>
            </a:r>
            <a:r>
              <a:rPr lang="en-MY" sz="2800" dirty="0" err="1">
                <a:solidFill>
                  <a:schemeClr val="bg1"/>
                </a:solidFill>
              </a:rPr>
              <a:t>mysql</a:t>
            </a:r>
            <a:br>
              <a:rPr lang="en-MY" sz="2800" dirty="0">
                <a:solidFill>
                  <a:schemeClr val="bg1"/>
                </a:solidFill>
              </a:rPr>
            </a:br>
            <a:r>
              <a:rPr lang="en-MY" sz="2800" dirty="0">
                <a:solidFill>
                  <a:schemeClr val="bg1"/>
                </a:solidFill>
              </a:rPr>
              <a:t>DB_HOST = 127.0.0.1</a:t>
            </a:r>
            <a:br>
              <a:rPr lang="en-MY" sz="2800" dirty="0">
                <a:solidFill>
                  <a:schemeClr val="bg1"/>
                </a:solidFill>
              </a:rPr>
            </a:br>
            <a:r>
              <a:rPr lang="en-MY" sz="2800" dirty="0">
                <a:solidFill>
                  <a:schemeClr val="bg1"/>
                </a:solidFill>
              </a:rPr>
              <a:t>DB_PORT = 3306</a:t>
            </a:r>
            <a:br>
              <a:rPr lang="en-MY" sz="2800" dirty="0">
                <a:solidFill>
                  <a:schemeClr val="bg1"/>
                </a:solidFill>
              </a:rPr>
            </a:br>
            <a:r>
              <a:rPr lang="en-MY" sz="2800" dirty="0">
                <a:solidFill>
                  <a:schemeClr val="bg1"/>
                </a:solidFill>
              </a:rPr>
              <a:t>DB_DATABASE = </a:t>
            </a:r>
            <a:r>
              <a:rPr lang="en-MY" sz="2800" dirty="0" err="1">
                <a:solidFill>
                  <a:schemeClr val="bg1"/>
                </a:solidFill>
              </a:rPr>
              <a:t>inventory_system</a:t>
            </a:r>
            <a:br>
              <a:rPr lang="en-MY" sz="2800" dirty="0">
                <a:solidFill>
                  <a:schemeClr val="bg1"/>
                </a:solidFill>
              </a:rPr>
            </a:br>
            <a:r>
              <a:rPr lang="en-MY" sz="2800" dirty="0">
                <a:solidFill>
                  <a:schemeClr val="bg1"/>
                </a:solidFill>
              </a:rPr>
              <a:t>DB_USERNAME = root</a:t>
            </a:r>
            <a:br>
              <a:rPr lang="en-MY" sz="2800" dirty="0">
                <a:solidFill>
                  <a:schemeClr val="bg1"/>
                </a:solidFill>
              </a:rPr>
            </a:br>
            <a:r>
              <a:rPr lang="en-MY" sz="2800" dirty="0">
                <a:solidFill>
                  <a:schemeClr val="bg1"/>
                </a:solidFill>
              </a:rPr>
              <a:t>DB_PASSWORD =</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6875537" y="1319114"/>
            <a:ext cx="1691490" cy="461665"/>
          </a:xfrm>
          <a:prstGeom prst="rect">
            <a:avLst/>
          </a:prstGeom>
          <a:noFill/>
        </p:spPr>
        <p:txBody>
          <a:bodyPr wrap="none" rtlCol="0">
            <a:spAutoFit/>
          </a:bodyPr>
          <a:lstStyle/>
          <a:p>
            <a:pPr algn="ctr"/>
            <a:r>
              <a:rPr lang="en-US" sz="2400"/>
              <a:t>Edit file </a:t>
            </a:r>
            <a:r>
              <a:rPr lang="en-US" sz="2400">
                <a:highlight>
                  <a:srgbClr val="800000"/>
                </a:highlight>
              </a:rPr>
              <a:t>.</a:t>
            </a:r>
            <a:r>
              <a:rPr lang="en-US" sz="2400" dirty="0" err="1">
                <a:highlight>
                  <a:srgbClr val="800000"/>
                </a:highlight>
              </a:rPr>
              <a:t>env</a:t>
            </a:r>
            <a:endParaRPr lang="en-US" sz="2400" dirty="0">
              <a:highlight>
                <a:srgbClr val="800000"/>
              </a:highlight>
            </a:endParaRPr>
          </a:p>
        </p:txBody>
      </p:sp>
    </p:spTree>
    <p:extLst>
      <p:ext uri="{BB962C8B-B14F-4D97-AF65-F5344CB8AC3E}">
        <p14:creationId xmlns:p14="http://schemas.microsoft.com/office/powerpoint/2010/main" val="25396566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SOFTWARE installation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fontScale="92500" lnSpcReduction="10000"/>
          </a:bodyPr>
          <a:lstStyle/>
          <a:p>
            <a:pPr marL="541338" indent="-541338">
              <a:buClr>
                <a:schemeClr val="tx1"/>
              </a:buClr>
              <a:buFont typeface="+mj-lt"/>
              <a:buAutoNum type="arabicPeriod"/>
            </a:pPr>
            <a:r>
              <a:rPr lang="en-US" sz="3600" dirty="0" err="1">
                <a:solidFill>
                  <a:srgbClr val="FFFFFF"/>
                </a:solidFill>
              </a:rPr>
              <a:t>Laragon</a:t>
            </a:r>
            <a:r>
              <a:rPr lang="en-US" sz="3600" dirty="0">
                <a:solidFill>
                  <a:srgbClr val="FFFFFF"/>
                </a:solidFill>
              </a:rPr>
              <a:t> (Local Development Server)</a:t>
            </a:r>
            <a:br>
              <a:rPr lang="en-US" sz="3600" dirty="0">
                <a:solidFill>
                  <a:srgbClr val="FFFFFF"/>
                </a:solidFill>
              </a:rPr>
            </a:br>
            <a:br>
              <a:rPr lang="en-US" sz="3600" dirty="0">
                <a:solidFill>
                  <a:srgbClr val="FFFFFF"/>
                </a:solidFill>
              </a:rPr>
            </a:br>
            <a:r>
              <a:rPr lang="en-US" sz="3600" dirty="0">
                <a:solidFill>
                  <a:srgbClr val="FFFFFF"/>
                </a:solidFill>
              </a:rPr>
              <a:t>https://laragon.org/download/</a:t>
            </a:r>
          </a:p>
          <a:p>
            <a:pPr marL="0" indent="0">
              <a:buClr>
                <a:schemeClr val="tx1"/>
              </a:buClr>
              <a:buNone/>
            </a:pPr>
            <a:r>
              <a:rPr lang="en-US" sz="3600" dirty="0">
                <a:solidFill>
                  <a:srgbClr val="FFFFFF"/>
                </a:solidFill>
              </a:rPr>
              <a:t>2. Install composer – </a:t>
            </a:r>
            <a:r>
              <a:rPr lang="en-US" sz="3600" dirty="0" err="1">
                <a:solidFill>
                  <a:srgbClr val="FFFFFF"/>
                </a:solidFill>
              </a:rPr>
              <a:t>sudo</a:t>
            </a:r>
            <a:r>
              <a:rPr lang="en-US" sz="3600" dirty="0">
                <a:solidFill>
                  <a:srgbClr val="FFFFFF"/>
                </a:solidFill>
              </a:rPr>
              <a:t> apt install composer</a:t>
            </a:r>
          </a:p>
          <a:p>
            <a:pPr marL="0" indent="0">
              <a:buClr>
                <a:schemeClr val="tx1"/>
              </a:buClr>
              <a:buNone/>
            </a:pPr>
            <a:r>
              <a:rPr lang="en-US" sz="3600" dirty="0"/>
              <a:t>3. composer global require 	</a:t>
            </a:r>
            <a:r>
              <a:rPr lang="en-US" sz="3600" dirty="0" err="1"/>
              <a:t>laravel</a:t>
            </a:r>
            <a:r>
              <a:rPr lang="en-US" sz="3600" dirty="0"/>
              <a:t>/installer</a:t>
            </a:r>
            <a:endParaRPr lang="en-US" sz="36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976440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ARTISAN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dirty="0">
                <a:solidFill>
                  <a:srgbClr val="FFFFFF"/>
                </a:solidFill>
              </a:rPr>
              <a:t>Stop Laravel Service in command line by press</a:t>
            </a:r>
          </a:p>
          <a:p>
            <a:pPr marL="0" indent="0">
              <a:buNone/>
            </a:pPr>
            <a:endParaRPr lang="en-US" sz="1800" dirty="0">
              <a:solidFill>
                <a:srgbClr val="FFFFFF"/>
              </a:solidFill>
            </a:endParaRPr>
          </a:p>
          <a:p>
            <a:pPr marL="0" indent="0">
              <a:buNone/>
            </a:pPr>
            <a:endParaRPr lang="en-US" sz="1800" dirty="0">
              <a:solidFill>
                <a:srgbClr val="FFFFFF"/>
              </a:solidFill>
            </a:endParaRPr>
          </a:p>
          <a:p>
            <a:pPr marL="0" indent="0">
              <a:buNone/>
            </a:pPr>
            <a:r>
              <a:rPr lang="en-US" sz="3200" dirty="0">
                <a:solidFill>
                  <a:srgbClr val="FFFFFF"/>
                </a:solidFill>
              </a:rPr>
              <a:t>Then, start again Laravel Service</a:t>
            </a:r>
          </a:p>
          <a:p>
            <a:pPr marL="0" indent="0">
              <a:buNone/>
            </a:pPr>
            <a:endParaRPr lang="en-US" sz="1050" dirty="0">
              <a:solidFill>
                <a:srgbClr val="FFFFFF"/>
              </a:solidFill>
            </a:endParaRPr>
          </a:p>
          <a:p>
            <a:pPr marL="0" indent="0">
              <a:buNone/>
            </a:pPr>
            <a:endParaRPr lang="en-US" sz="32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3507531"/>
            <a:ext cx="6753772" cy="584775"/>
          </a:xfrm>
          <a:prstGeom prst="rect">
            <a:avLst/>
          </a:prstGeom>
          <a:solidFill>
            <a:schemeClr val="bg1"/>
          </a:solidFill>
        </p:spPr>
        <p:txBody>
          <a:bodyPr wrap="square" rtlCol="0">
            <a:spAutoFit/>
          </a:bodyPr>
          <a:lstStyle/>
          <a:p>
            <a:r>
              <a:rPr lang="en-MY" sz="3200" dirty="0" err="1"/>
              <a:t>php</a:t>
            </a:r>
            <a:r>
              <a:rPr lang="en-MY" sz="3200" dirty="0"/>
              <a:t> artisan serve</a:t>
            </a:r>
            <a:endParaRPr lang="en-US" sz="3200" dirty="0"/>
          </a:p>
        </p:txBody>
      </p:sp>
      <p:sp>
        <p:nvSpPr>
          <p:cNvPr id="4" name="Rounded Rectangle 3">
            <a:extLst>
              <a:ext uri="{FF2B5EF4-FFF2-40B4-BE49-F238E27FC236}">
                <a16:creationId xmlns:a16="http://schemas.microsoft.com/office/drawing/2014/main" id="{AF794221-A6C4-664B-BD21-75D7F130BFFA}"/>
              </a:ext>
            </a:extLst>
          </p:cNvPr>
          <p:cNvSpPr/>
          <p:nvPr/>
        </p:nvSpPr>
        <p:spPr>
          <a:xfrm>
            <a:off x="4219801" y="2094418"/>
            <a:ext cx="765855" cy="435429"/>
          </a:xfrm>
          <a:prstGeom prst="round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Ctrl</a:t>
            </a:r>
          </a:p>
        </p:txBody>
      </p:sp>
      <p:sp>
        <p:nvSpPr>
          <p:cNvPr id="12" name="Rounded Rectangle 11">
            <a:extLst>
              <a:ext uri="{FF2B5EF4-FFF2-40B4-BE49-F238E27FC236}">
                <a16:creationId xmlns:a16="http://schemas.microsoft.com/office/drawing/2014/main" id="{AD26BB5E-0D04-C342-A443-18BFE8B8B137}"/>
              </a:ext>
            </a:extLst>
          </p:cNvPr>
          <p:cNvSpPr/>
          <p:nvPr/>
        </p:nvSpPr>
        <p:spPr>
          <a:xfrm>
            <a:off x="5064283" y="2094418"/>
            <a:ext cx="483164" cy="435429"/>
          </a:xfrm>
          <a:prstGeom prst="roundRect">
            <a:avLst/>
          </a:prstGeom>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sp>
        <p:nvSpPr>
          <p:cNvPr id="14" name="Rounded Rectangle 13">
            <a:extLst>
              <a:ext uri="{FF2B5EF4-FFF2-40B4-BE49-F238E27FC236}">
                <a16:creationId xmlns:a16="http://schemas.microsoft.com/office/drawing/2014/main" id="{B22176B3-7A97-F848-97CC-F1EE813A406B}"/>
              </a:ext>
            </a:extLst>
          </p:cNvPr>
          <p:cNvSpPr/>
          <p:nvPr/>
        </p:nvSpPr>
        <p:spPr>
          <a:xfrm>
            <a:off x="5570025" y="2094418"/>
            <a:ext cx="465088" cy="435429"/>
          </a:xfrm>
          <a:prstGeom prst="round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C</a:t>
            </a:r>
          </a:p>
        </p:txBody>
      </p:sp>
    </p:spTree>
    <p:extLst>
      <p:ext uri="{BB962C8B-B14F-4D97-AF65-F5344CB8AC3E}">
        <p14:creationId xmlns:p14="http://schemas.microsoft.com/office/powerpoint/2010/main" val="417326522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CONTROLLER</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0" indent="0">
              <a:buClr>
                <a:schemeClr val="tx1"/>
              </a:buClr>
              <a:buNone/>
            </a:pPr>
            <a:r>
              <a:rPr lang="en-MY" sz="3600"/>
              <a:t>Instead of defining all of your request handling logic as Closures in route files, you may wish to organize this behavior using Controller classes. Controllers can group related request handling logic into a single class. </a:t>
            </a:r>
            <a:endParaRPr lang="en-US" sz="44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117699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MODEL - Eloquent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0" indent="0">
              <a:buClr>
                <a:schemeClr val="tx1"/>
              </a:buClr>
              <a:buNone/>
            </a:pPr>
            <a:r>
              <a:rPr lang="en-MY" sz="3600" dirty="0"/>
              <a:t>Models are mostly used to interact with the database using Eloquent ORM. Eloquent provides simple </a:t>
            </a:r>
            <a:r>
              <a:rPr lang="en-MY" sz="3600" dirty="0" err="1"/>
              <a:t>ActiveRecord</a:t>
            </a:r>
            <a:r>
              <a:rPr lang="en-MY" sz="3600" dirty="0"/>
              <a:t> implementations for database interaction.</a:t>
            </a:r>
            <a:endParaRPr lang="en-US" sz="44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513749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ARTISAN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r>
              <a:rPr lang="en-MY" sz="3200" dirty="0"/>
              <a:t>Generate model with resource controller for the model</a:t>
            </a: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1077218"/>
          </a:xfrm>
          <a:prstGeom prst="rect">
            <a:avLst/>
          </a:prstGeom>
          <a:solidFill>
            <a:schemeClr val="bg1"/>
          </a:solidFill>
        </p:spPr>
        <p:txBody>
          <a:bodyPr wrap="square" rtlCol="0">
            <a:spAutoFit/>
          </a:bodyPr>
          <a:lstStyle/>
          <a:p>
            <a:r>
              <a:rPr lang="en-MY" sz="3200" dirty="0" err="1">
                <a:latin typeface="Menlo" panose="020B0609030804020204" pitchFamily="49" charset="0"/>
              </a:rPr>
              <a:t>php</a:t>
            </a:r>
            <a:r>
              <a:rPr lang="en-MY" sz="3200" dirty="0">
                <a:latin typeface="Menlo" panose="020B0609030804020204" pitchFamily="49" charset="0"/>
              </a:rPr>
              <a:t> artisan </a:t>
            </a:r>
            <a:r>
              <a:rPr lang="en-MY" sz="3200" dirty="0" err="1">
                <a:latin typeface="Menlo" panose="020B0609030804020204" pitchFamily="49" charset="0"/>
              </a:rPr>
              <a:t>make:model</a:t>
            </a:r>
            <a:r>
              <a:rPr lang="en-MY" sz="3200" dirty="0">
                <a:latin typeface="Menlo" panose="020B0609030804020204" pitchFamily="49" charset="0"/>
              </a:rPr>
              <a:t> Inventory -r</a:t>
            </a:r>
          </a:p>
        </p:txBody>
      </p:sp>
    </p:spTree>
    <p:extLst>
      <p:ext uri="{BB962C8B-B14F-4D97-AF65-F5344CB8AC3E}">
        <p14:creationId xmlns:p14="http://schemas.microsoft.com/office/powerpoint/2010/main" val="359637924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ARTISAN OUTPUT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801906"/>
            <a:ext cx="7006999" cy="2130629"/>
          </a:xfrm>
          <a:solidFill>
            <a:schemeClr val="bg1"/>
          </a:solidFill>
        </p:spPr>
        <p:txBody>
          <a:bodyPr anchor="b">
            <a:normAutofit/>
          </a:bodyPr>
          <a:lstStyle/>
          <a:p>
            <a:r>
              <a:rPr lang="en-MY" sz="1400" dirty="0">
                <a:solidFill>
                  <a:srgbClr val="34BC26"/>
                </a:solidFill>
                <a:latin typeface="Menlo" panose="020B0609030804020204" pitchFamily="49" charset="0"/>
              </a:rPr>
              <a:t>Model created successfully.</a:t>
            </a:r>
          </a:p>
          <a:p>
            <a:r>
              <a:rPr lang="en-MY" sz="1400" dirty="0">
                <a:solidFill>
                  <a:srgbClr val="34BC26"/>
                </a:solidFill>
                <a:latin typeface="Menlo" panose="020B0609030804020204" pitchFamily="49" charset="0"/>
              </a:rPr>
              <a:t>Controller created successfully.</a:t>
            </a:r>
          </a:p>
          <a:p>
            <a:endParaRPr lang="en-MY" sz="1400" dirty="0">
              <a:solidFill>
                <a:srgbClr val="34BC26"/>
              </a:solidFill>
              <a:latin typeface="Menlo" panose="020B0609030804020204" pitchFamily="49" charset="0"/>
            </a:endParaRPr>
          </a:p>
          <a:p>
            <a:endParaRPr lang="en-MY" sz="1400" dirty="0">
              <a:solidFill>
                <a:srgbClr val="34BC26"/>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339896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a:solidFill>
                  <a:schemeClr val="bg1"/>
                </a:solidFill>
              </a:rPr>
              <a:t>LARAVEL - APPLICATION STRUCTURE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2D40099B-5235-D244-9CA1-5B381B9C419D}"/>
              </a:ext>
            </a:extLst>
          </p:cNvPr>
          <p:cNvPicPr>
            <a:picLocks noGrp="1" noChangeAspect="1"/>
          </p:cNvPicPr>
          <p:nvPr>
            <p:ph idx="1"/>
          </p:nvPr>
        </p:nvPicPr>
        <p:blipFill>
          <a:blip r:embed="rId2"/>
          <a:stretch>
            <a:fillRect/>
          </a:stretch>
        </p:blipFill>
        <p:spPr>
          <a:xfrm>
            <a:off x="6402279" y="965200"/>
            <a:ext cx="2641817" cy="3451225"/>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A75C3831-F950-DF4C-B1C7-8CF2EA3E624A}"/>
              </a:ext>
            </a:extLst>
          </p:cNvPr>
          <p:cNvSpPr/>
          <p:nvPr/>
        </p:nvSpPr>
        <p:spPr>
          <a:xfrm>
            <a:off x="6830235" y="2638858"/>
            <a:ext cx="2207464" cy="318849"/>
          </a:xfrm>
          <a:prstGeom prst="rect">
            <a:avLst/>
          </a:prstGeom>
          <a:noFill/>
          <a:ln w="28575">
            <a:solidFill>
              <a:srgbClr val="FFFF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4" name="Rectangle 13">
            <a:extLst>
              <a:ext uri="{FF2B5EF4-FFF2-40B4-BE49-F238E27FC236}">
                <a16:creationId xmlns:a16="http://schemas.microsoft.com/office/drawing/2014/main" id="{9ED238B4-A508-1049-BCC7-E5D9000E6D19}"/>
              </a:ext>
            </a:extLst>
          </p:cNvPr>
          <p:cNvSpPr/>
          <p:nvPr/>
        </p:nvSpPr>
        <p:spPr>
          <a:xfrm>
            <a:off x="6610316" y="3647476"/>
            <a:ext cx="1893391" cy="273484"/>
          </a:xfrm>
          <a:prstGeom prst="rect">
            <a:avLst/>
          </a:prstGeom>
          <a:noFill/>
          <a:ln w="28575">
            <a:solidFill>
              <a:srgbClr val="FFFF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212687925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RESOURCE ROUTE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498166"/>
            <a:ext cx="7006999" cy="2926116"/>
          </a:xfrm>
          <a:solidFill>
            <a:schemeClr val="tx1"/>
          </a:solidFill>
        </p:spPr>
        <p:txBody>
          <a:bodyPr anchor="b">
            <a:normAutofit fontScale="77500" lnSpcReduction="20000"/>
          </a:bodyPr>
          <a:lstStyle/>
          <a:p>
            <a:r>
              <a:rPr lang="en-MY" i="1" dirty="0">
                <a:solidFill>
                  <a:srgbClr val="AAAAAA"/>
                </a:solidFill>
                <a:latin typeface="Menlo" panose="020B0609030804020204" pitchFamily="49" charset="0"/>
              </a:rPr>
              <a:t>// Route::get('inventory', function () {</a:t>
            </a:r>
            <a:endParaRPr lang="en-MY" dirty="0">
              <a:solidFill>
                <a:srgbClr val="333333"/>
              </a:solidFill>
              <a:latin typeface="Menlo" panose="020B0609030804020204" pitchFamily="49" charset="0"/>
            </a:endParaRPr>
          </a:p>
          <a:p>
            <a:r>
              <a:rPr lang="en-MY" i="1" dirty="0">
                <a:solidFill>
                  <a:srgbClr val="AAAAAA"/>
                </a:solidFill>
                <a:latin typeface="Menlo" panose="020B0609030804020204" pitchFamily="49" charset="0"/>
              </a:rPr>
              <a:t>// return view('inventory/index');</a:t>
            </a:r>
            <a:endParaRPr lang="en-MY" dirty="0">
              <a:solidFill>
                <a:srgbClr val="333333"/>
              </a:solidFill>
              <a:latin typeface="Menlo" panose="020B0609030804020204" pitchFamily="49" charset="0"/>
            </a:endParaRPr>
          </a:p>
          <a:p>
            <a:r>
              <a:rPr lang="en-MY" i="1" dirty="0">
                <a:solidFill>
                  <a:srgbClr val="AAAAAA"/>
                </a:solidFill>
                <a:latin typeface="Menlo" panose="020B0609030804020204" pitchFamily="49" charset="0"/>
              </a:rPr>
              <a:t>// });</a:t>
            </a:r>
            <a:endParaRPr lang="en-MY" dirty="0">
              <a:solidFill>
                <a:srgbClr val="333333"/>
              </a:solidFill>
              <a:latin typeface="Menlo" panose="020B0609030804020204" pitchFamily="49" charset="0"/>
            </a:endParaRPr>
          </a:p>
          <a:p>
            <a:br>
              <a:rPr lang="en-MY" dirty="0">
                <a:solidFill>
                  <a:srgbClr val="333333"/>
                </a:solidFill>
                <a:latin typeface="Menlo" panose="020B0609030804020204" pitchFamily="49" charset="0"/>
              </a:rPr>
            </a:br>
            <a:r>
              <a:rPr lang="en-MY" i="1" dirty="0">
                <a:solidFill>
                  <a:srgbClr val="AAAAAA"/>
                </a:solidFill>
                <a:latin typeface="Menlo" panose="020B0609030804020204" pitchFamily="49" charset="0"/>
              </a:rPr>
              <a:t>// Route::get('inventory/create', function () {</a:t>
            </a:r>
            <a:endParaRPr lang="en-MY" dirty="0">
              <a:solidFill>
                <a:srgbClr val="333333"/>
              </a:solidFill>
              <a:latin typeface="Menlo" panose="020B0609030804020204" pitchFamily="49" charset="0"/>
            </a:endParaRPr>
          </a:p>
          <a:p>
            <a:r>
              <a:rPr lang="en-MY" i="1" dirty="0">
                <a:solidFill>
                  <a:srgbClr val="AAAAAA"/>
                </a:solidFill>
                <a:latin typeface="Menlo" panose="020B0609030804020204" pitchFamily="49" charset="0"/>
              </a:rPr>
              <a:t>// return view('inventory/create');</a:t>
            </a:r>
            <a:endParaRPr lang="en-MY" dirty="0">
              <a:solidFill>
                <a:srgbClr val="333333"/>
              </a:solidFill>
              <a:latin typeface="Menlo" panose="020B0609030804020204" pitchFamily="49" charset="0"/>
            </a:endParaRPr>
          </a:p>
          <a:p>
            <a:r>
              <a:rPr lang="en-MY" i="1" dirty="0">
                <a:solidFill>
                  <a:srgbClr val="AAAAAA"/>
                </a:solidFill>
                <a:latin typeface="Menlo" panose="020B0609030804020204" pitchFamily="49" charset="0"/>
              </a:rPr>
              <a:t>// });</a:t>
            </a:r>
            <a:endParaRPr lang="en-MY" dirty="0">
              <a:solidFill>
                <a:srgbClr val="333333"/>
              </a:solidFill>
              <a:latin typeface="Menlo" panose="020B0609030804020204" pitchFamily="49" charset="0"/>
            </a:endParaRPr>
          </a:p>
          <a:p>
            <a:br>
              <a:rPr lang="en-MY" dirty="0">
                <a:solidFill>
                  <a:srgbClr val="333333"/>
                </a:solidFill>
                <a:latin typeface="Menlo" panose="020B0609030804020204" pitchFamily="49" charset="0"/>
              </a:rPr>
            </a:br>
            <a:r>
              <a:rPr lang="en-MY" b="1" dirty="0">
                <a:solidFill>
                  <a:srgbClr val="7A3E9D"/>
                </a:solidFill>
                <a:latin typeface="Menlo" panose="020B0609030804020204" pitchFamily="49" charset="0"/>
              </a:rPr>
              <a:t>Route</a:t>
            </a:r>
            <a:r>
              <a:rPr lang="en-MY" dirty="0">
                <a:solidFill>
                  <a:srgbClr val="777777"/>
                </a:solidFill>
                <a:latin typeface="Menlo" panose="020B0609030804020204" pitchFamily="49" charset="0"/>
              </a:rPr>
              <a:t>::</a:t>
            </a:r>
            <a:r>
              <a:rPr lang="en-MY" b="1" dirty="0">
                <a:solidFill>
                  <a:srgbClr val="AA3731"/>
                </a:solidFill>
                <a:latin typeface="Menlo" panose="020B0609030804020204" pitchFamily="49" charset="0"/>
              </a:rPr>
              <a:t>resource</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inventory</a:t>
            </a:r>
            <a:r>
              <a:rPr lang="en-MY" dirty="0">
                <a:solidFill>
                  <a:srgbClr val="777777"/>
                </a:solidFill>
                <a:latin typeface="Menlo" panose="020B0609030804020204" pitchFamily="49" charset="0"/>
              </a:rPr>
              <a:t>','</a:t>
            </a:r>
            <a:r>
              <a:rPr lang="en-MY" dirty="0" err="1">
                <a:solidFill>
                  <a:srgbClr val="448C27"/>
                </a:solidFill>
                <a:latin typeface="Menlo" panose="020B0609030804020204" pitchFamily="49" charset="0"/>
              </a:rPr>
              <a:t>InventoryController</a:t>
            </a: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6155271" y="967051"/>
            <a:ext cx="3132011" cy="461665"/>
          </a:xfrm>
          <a:prstGeom prst="rect">
            <a:avLst/>
          </a:prstGeom>
          <a:noFill/>
        </p:spPr>
        <p:txBody>
          <a:bodyPr wrap="none" rtlCol="0">
            <a:spAutoFit/>
          </a:bodyPr>
          <a:lstStyle/>
          <a:p>
            <a:pPr algn="ctr"/>
            <a:r>
              <a:rPr lang="en-US" sz="2400"/>
              <a:t>Edit file </a:t>
            </a:r>
            <a:r>
              <a:rPr lang="en-US" sz="2400">
                <a:highlight>
                  <a:srgbClr val="800000"/>
                </a:highlight>
              </a:rPr>
              <a:t>routes</a:t>
            </a:r>
            <a:r>
              <a:rPr lang="en-US" sz="2400" dirty="0">
                <a:highlight>
                  <a:srgbClr val="800000"/>
                </a:highlight>
              </a:rPr>
              <a:t>/</a:t>
            </a:r>
            <a:r>
              <a:rPr lang="en-US" sz="2400" dirty="0" err="1">
                <a:highlight>
                  <a:srgbClr val="800000"/>
                </a:highlight>
              </a:rPr>
              <a:t>web.php</a:t>
            </a:r>
            <a:endParaRPr lang="en-US" sz="2400" dirty="0">
              <a:highlight>
                <a:srgbClr val="800000"/>
              </a:highlight>
            </a:endParaRPr>
          </a:p>
        </p:txBody>
      </p:sp>
    </p:spTree>
    <p:extLst>
      <p:ext uri="{BB962C8B-B14F-4D97-AF65-F5344CB8AC3E}">
        <p14:creationId xmlns:p14="http://schemas.microsoft.com/office/powerpoint/2010/main" val="331864179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ARTISAN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MY" sz="3200"/>
              <a:t>View all routes in application</a:t>
            </a:r>
            <a:endParaRPr lang="en-MY" sz="3200" dirty="0"/>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584775"/>
          </a:xfrm>
          <a:prstGeom prst="rect">
            <a:avLst/>
          </a:prstGeom>
          <a:solidFill>
            <a:schemeClr val="bg1"/>
          </a:solidFill>
        </p:spPr>
        <p:txBody>
          <a:bodyPr wrap="square" rtlCol="0">
            <a:spAutoFit/>
          </a:bodyPr>
          <a:lstStyle/>
          <a:p>
            <a:r>
              <a:rPr lang="en-MY" sz="3200">
                <a:latin typeface="Menlo" panose="020B0609030804020204" pitchFamily="49" charset="0"/>
              </a:rPr>
              <a:t>php artisan route</a:t>
            </a:r>
            <a:r>
              <a:rPr lang="en-MY" sz="3200" dirty="0" err="1">
                <a:latin typeface="Menlo" panose="020B0609030804020204" pitchFamily="49" charset="0"/>
              </a:rPr>
              <a:t>:list</a:t>
            </a:r>
            <a:endParaRPr lang="en-MY" sz="3200" dirty="0">
              <a:latin typeface="Menlo" panose="020B0609030804020204" pitchFamily="49" charset="0"/>
            </a:endParaRPr>
          </a:p>
        </p:txBody>
      </p:sp>
    </p:spTree>
    <p:extLst>
      <p:ext uri="{BB962C8B-B14F-4D97-AF65-F5344CB8AC3E}">
        <p14:creationId xmlns:p14="http://schemas.microsoft.com/office/powerpoint/2010/main" val="13480188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ARTISAN OUTPUT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3" y="1134319"/>
            <a:ext cx="6590952" cy="3368432"/>
          </a:xfrm>
          <a:solidFill>
            <a:schemeClr val="bg1"/>
          </a:solidFill>
        </p:spPr>
        <p:txBody>
          <a:bodyPr anchor="b">
            <a:normAutofit fontScale="25000" lnSpcReduction="20000"/>
          </a:bodyPr>
          <a:lstStyle/>
          <a:p>
            <a:r>
              <a:rPr lang="en-MY" dirty="0">
                <a:solidFill>
                  <a:srgbClr val="F4F4F4"/>
                </a:solidFill>
                <a:latin typeface="Monaco" pitchFamily="2" charset="77"/>
              </a:rPr>
              <a:t>+--------+-----------+----------------------------+-------------------+--------------------------------------------------+--------------+</a:t>
            </a:r>
          </a:p>
          <a:p>
            <a:r>
              <a:rPr lang="en-MY" dirty="0">
                <a:solidFill>
                  <a:srgbClr val="F4F4F4"/>
                </a:solidFill>
                <a:latin typeface="Monaco" pitchFamily="2" charset="77"/>
              </a:rPr>
              <a:t>|</a:t>
            </a:r>
            <a:r>
              <a:rPr lang="en-MY" dirty="0">
                <a:solidFill>
                  <a:srgbClr val="34BC26"/>
                </a:solidFill>
                <a:latin typeface="Monaco" pitchFamily="2" charset="77"/>
              </a:rPr>
              <a:t> Domain </a:t>
            </a:r>
            <a:r>
              <a:rPr lang="en-MY" dirty="0">
                <a:solidFill>
                  <a:srgbClr val="F4F4F4"/>
                </a:solidFill>
                <a:latin typeface="Monaco" pitchFamily="2" charset="77"/>
              </a:rPr>
              <a:t>|</a:t>
            </a:r>
            <a:r>
              <a:rPr lang="en-MY" dirty="0">
                <a:solidFill>
                  <a:srgbClr val="34BC26"/>
                </a:solidFill>
                <a:latin typeface="Monaco" pitchFamily="2" charset="77"/>
              </a:rPr>
              <a:t> Method    </a:t>
            </a:r>
            <a:r>
              <a:rPr lang="en-MY" dirty="0">
                <a:solidFill>
                  <a:srgbClr val="F4F4F4"/>
                </a:solidFill>
                <a:latin typeface="Monaco" pitchFamily="2" charset="77"/>
              </a:rPr>
              <a:t>|</a:t>
            </a:r>
            <a:r>
              <a:rPr lang="en-MY" dirty="0">
                <a:solidFill>
                  <a:srgbClr val="34BC26"/>
                </a:solidFill>
                <a:latin typeface="Monaco" pitchFamily="2" charset="77"/>
              </a:rPr>
              <a:t> URI                        </a:t>
            </a:r>
            <a:r>
              <a:rPr lang="en-MY" dirty="0">
                <a:solidFill>
                  <a:srgbClr val="F4F4F4"/>
                </a:solidFill>
                <a:latin typeface="Monaco" pitchFamily="2" charset="77"/>
              </a:rPr>
              <a:t>|</a:t>
            </a:r>
            <a:r>
              <a:rPr lang="en-MY" dirty="0">
                <a:solidFill>
                  <a:srgbClr val="34BC26"/>
                </a:solidFill>
                <a:latin typeface="Monaco" pitchFamily="2" charset="77"/>
              </a:rPr>
              <a:t> Name              </a:t>
            </a:r>
            <a:r>
              <a:rPr lang="en-MY" dirty="0">
                <a:solidFill>
                  <a:srgbClr val="F4F4F4"/>
                </a:solidFill>
                <a:latin typeface="Monaco" pitchFamily="2" charset="77"/>
              </a:rPr>
              <a:t>|</a:t>
            </a:r>
            <a:r>
              <a:rPr lang="en-MY" dirty="0">
                <a:solidFill>
                  <a:srgbClr val="34BC26"/>
                </a:solidFill>
                <a:latin typeface="Monaco" pitchFamily="2" charset="77"/>
              </a:rPr>
              <a:t> Action                                           </a:t>
            </a:r>
            <a:r>
              <a:rPr lang="en-MY" dirty="0">
                <a:solidFill>
                  <a:srgbClr val="F4F4F4"/>
                </a:solidFill>
                <a:latin typeface="Monaco" pitchFamily="2" charset="77"/>
              </a:rPr>
              <a:t>|</a:t>
            </a:r>
            <a:r>
              <a:rPr lang="en-MY" dirty="0">
                <a:solidFill>
                  <a:srgbClr val="34BC26"/>
                </a:solidFill>
                <a:latin typeface="Monaco" pitchFamily="2" charset="77"/>
              </a:rPr>
              <a:t> Middleware   </a:t>
            </a:r>
            <a:r>
              <a:rPr lang="en-MY" dirty="0">
                <a:solidFill>
                  <a:srgbClr val="F4F4F4"/>
                </a:solidFill>
                <a:latin typeface="Monaco" pitchFamily="2" charset="77"/>
              </a:rPr>
              <a:t>|</a:t>
            </a:r>
            <a:endParaRPr lang="en-MY" dirty="0">
              <a:solidFill>
                <a:srgbClr val="34BC26"/>
              </a:solidFill>
              <a:latin typeface="Monaco" pitchFamily="2" charset="77"/>
            </a:endParaRPr>
          </a:p>
          <a:p>
            <a:r>
              <a:rPr lang="en-MY" dirty="0">
                <a:solidFill>
                  <a:srgbClr val="F4F4F4"/>
                </a:solidFill>
                <a:latin typeface="Monaco" pitchFamily="2" charset="77"/>
              </a:rPr>
              <a:t>+--------+-----------+----------------------------+-------------------+--------------------------------------------------+--------------+</a:t>
            </a:r>
          </a:p>
          <a:p>
            <a:r>
              <a:rPr lang="en-MY" dirty="0">
                <a:solidFill>
                  <a:srgbClr val="F4F4F4"/>
                </a:solidFill>
                <a:latin typeface="Monaco" pitchFamily="2" charset="77"/>
              </a:rPr>
              <a:t>|        | GET|HEAD  | /                          |                   | Closure                                          | web          |</a:t>
            </a:r>
          </a:p>
          <a:p>
            <a:r>
              <a:rPr lang="en-MY" dirty="0">
                <a:solidFill>
                  <a:srgbClr val="F4F4F4"/>
                </a:solidFill>
                <a:latin typeface="Monaco" pitchFamily="2" charset="77"/>
              </a:rPr>
              <a:t>|        | GET|HEAD  | about-me                   |                   | Closure                                          | web          |</a:t>
            </a:r>
          </a:p>
          <a:p>
            <a:r>
              <a:rPr lang="en-MY" dirty="0">
                <a:solidFill>
                  <a:srgbClr val="F4F4F4"/>
                </a:solidFill>
                <a:latin typeface="Monaco" pitchFamily="2" charset="77"/>
              </a:rPr>
              <a:t>|        | GET|HEAD  | </a:t>
            </a:r>
            <a:r>
              <a:rPr lang="en-MY" dirty="0" err="1">
                <a:solidFill>
                  <a:srgbClr val="F4F4F4"/>
                </a:solidFill>
                <a:latin typeface="Monaco" pitchFamily="2" charset="77"/>
              </a:rPr>
              <a:t>api</a:t>
            </a:r>
            <a:r>
              <a:rPr lang="en-MY" dirty="0">
                <a:solidFill>
                  <a:srgbClr val="F4F4F4"/>
                </a:solidFill>
                <a:latin typeface="Monaco" pitchFamily="2" charset="77"/>
              </a:rPr>
              <a:t>/user                   |                   | Closure                                          | </a:t>
            </a:r>
            <a:r>
              <a:rPr lang="en-MY" dirty="0" err="1">
                <a:solidFill>
                  <a:srgbClr val="F4F4F4"/>
                </a:solidFill>
                <a:latin typeface="Monaco" pitchFamily="2" charset="77"/>
              </a:rPr>
              <a:t>api,auth:api</a:t>
            </a:r>
            <a:r>
              <a:rPr lang="en-MY" dirty="0">
                <a:solidFill>
                  <a:srgbClr val="F4F4F4"/>
                </a:solidFill>
                <a:latin typeface="Monaco" pitchFamily="2" charset="77"/>
              </a:rPr>
              <a:t> |</a:t>
            </a:r>
          </a:p>
          <a:p>
            <a:r>
              <a:rPr lang="en-MY" dirty="0">
                <a:solidFill>
                  <a:srgbClr val="F4F4F4"/>
                </a:solidFill>
                <a:latin typeface="Monaco" pitchFamily="2" charset="77"/>
              </a:rPr>
              <a:t>|        | GET|HEAD  | inventory                  | </a:t>
            </a:r>
            <a:r>
              <a:rPr lang="en-MY" dirty="0" err="1">
                <a:solidFill>
                  <a:srgbClr val="F4F4F4"/>
                </a:solidFill>
                <a:latin typeface="Monaco" pitchFamily="2" charset="77"/>
              </a:rPr>
              <a:t>inventory.index</a:t>
            </a:r>
            <a:r>
              <a:rPr lang="en-MY" dirty="0">
                <a:solidFill>
                  <a:srgbClr val="F4F4F4"/>
                </a:solidFill>
                <a:latin typeface="Monaco" pitchFamily="2" charset="77"/>
              </a:rPr>
              <a:t>   | App\Http\Controllers\</a:t>
            </a:r>
            <a:r>
              <a:rPr lang="en-MY" dirty="0" err="1">
                <a:solidFill>
                  <a:srgbClr val="F4F4F4"/>
                </a:solidFill>
                <a:latin typeface="Monaco" pitchFamily="2" charset="77"/>
              </a:rPr>
              <a:t>InventoryController@index</a:t>
            </a:r>
            <a:r>
              <a:rPr lang="en-MY" dirty="0">
                <a:solidFill>
                  <a:srgbClr val="F4F4F4"/>
                </a:solidFill>
                <a:latin typeface="Monaco" pitchFamily="2" charset="77"/>
              </a:rPr>
              <a:t>   | web          |</a:t>
            </a:r>
          </a:p>
          <a:p>
            <a:r>
              <a:rPr lang="en-MY" dirty="0">
                <a:solidFill>
                  <a:srgbClr val="F4F4F4"/>
                </a:solidFill>
                <a:latin typeface="Monaco" pitchFamily="2" charset="77"/>
              </a:rPr>
              <a:t>|        | POST      | inventory                  | </a:t>
            </a:r>
            <a:r>
              <a:rPr lang="en-MY" dirty="0" err="1">
                <a:solidFill>
                  <a:srgbClr val="F4F4F4"/>
                </a:solidFill>
                <a:latin typeface="Monaco" pitchFamily="2" charset="77"/>
              </a:rPr>
              <a:t>inventory.store</a:t>
            </a:r>
            <a:r>
              <a:rPr lang="en-MY" dirty="0">
                <a:solidFill>
                  <a:srgbClr val="F4F4F4"/>
                </a:solidFill>
                <a:latin typeface="Monaco" pitchFamily="2" charset="77"/>
              </a:rPr>
              <a:t>   | App\Http\Controllers\</a:t>
            </a:r>
            <a:r>
              <a:rPr lang="en-MY" dirty="0" err="1">
                <a:solidFill>
                  <a:srgbClr val="F4F4F4"/>
                </a:solidFill>
                <a:latin typeface="Monaco" pitchFamily="2" charset="77"/>
              </a:rPr>
              <a:t>InventoryController@store</a:t>
            </a:r>
            <a:r>
              <a:rPr lang="en-MY" dirty="0">
                <a:solidFill>
                  <a:srgbClr val="F4F4F4"/>
                </a:solidFill>
                <a:latin typeface="Monaco" pitchFamily="2" charset="77"/>
              </a:rPr>
              <a:t>   | web          |</a:t>
            </a:r>
          </a:p>
          <a:p>
            <a:r>
              <a:rPr lang="en-MY" dirty="0">
                <a:solidFill>
                  <a:srgbClr val="F4F4F4"/>
                </a:solidFill>
                <a:latin typeface="Monaco" pitchFamily="2" charset="77"/>
              </a:rPr>
              <a:t>|        | GET|HEAD  | inventory/create           | </a:t>
            </a:r>
            <a:r>
              <a:rPr lang="en-MY" dirty="0" err="1">
                <a:solidFill>
                  <a:srgbClr val="F4F4F4"/>
                </a:solidFill>
                <a:latin typeface="Monaco" pitchFamily="2" charset="77"/>
              </a:rPr>
              <a:t>inventory.create</a:t>
            </a:r>
            <a:r>
              <a:rPr lang="en-MY" dirty="0">
                <a:solidFill>
                  <a:srgbClr val="F4F4F4"/>
                </a:solidFill>
                <a:latin typeface="Monaco" pitchFamily="2" charset="77"/>
              </a:rPr>
              <a:t>  | App\Http\Controllers\</a:t>
            </a:r>
            <a:r>
              <a:rPr lang="en-MY" dirty="0" err="1">
                <a:solidFill>
                  <a:srgbClr val="F4F4F4"/>
                </a:solidFill>
                <a:latin typeface="Monaco" pitchFamily="2" charset="77"/>
              </a:rPr>
              <a:t>InventoryController@create</a:t>
            </a:r>
            <a:r>
              <a:rPr lang="en-MY" dirty="0">
                <a:solidFill>
                  <a:srgbClr val="F4F4F4"/>
                </a:solidFill>
                <a:latin typeface="Monaco" pitchFamily="2" charset="77"/>
              </a:rPr>
              <a:t>  | web          |</a:t>
            </a:r>
          </a:p>
          <a:p>
            <a:r>
              <a:rPr lang="en-MY" dirty="0">
                <a:solidFill>
                  <a:srgbClr val="F4F4F4"/>
                </a:solidFill>
                <a:latin typeface="Monaco" pitchFamily="2" charset="77"/>
              </a:rPr>
              <a:t>|        | GET|HEAD  | inventory/{inventory}      | </a:t>
            </a:r>
            <a:r>
              <a:rPr lang="en-MY" dirty="0" err="1">
                <a:solidFill>
                  <a:srgbClr val="F4F4F4"/>
                </a:solidFill>
                <a:latin typeface="Monaco" pitchFamily="2" charset="77"/>
              </a:rPr>
              <a:t>inventory.show</a:t>
            </a:r>
            <a:r>
              <a:rPr lang="en-MY" dirty="0">
                <a:solidFill>
                  <a:srgbClr val="F4F4F4"/>
                </a:solidFill>
                <a:latin typeface="Monaco" pitchFamily="2" charset="77"/>
              </a:rPr>
              <a:t>    | App\Http\Controllers\</a:t>
            </a:r>
            <a:r>
              <a:rPr lang="en-MY" dirty="0" err="1">
                <a:solidFill>
                  <a:srgbClr val="F4F4F4"/>
                </a:solidFill>
                <a:latin typeface="Monaco" pitchFamily="2" charset="77"/>
              </a:rPr>
              <a:t>InventoryController@show</a:t>
            </a:r>
            <a:r>
              <a:rPr lang="en-MY" dirty="0">
                <a:solidFill>
                  <a:srgbClr val="F4F4F4"/>
                </a:solidFill>
                <a:latin typeface="Monaco" pitchFamily="2" charset="77"/>
              </a:rPr>
              <a:t>    | web          |</a:t>
            </a:r>
          </a:p>
          <a:p>
            <a:r>
              <a:rPr lang="en-MY" dirty="0">
                <a:solidFill>
                  <a:srgbClr val="F4F4F4"/>
                </a:solidFill>
                <a:latin typeface="Monaco" pitchFamily="2" charset="77"/>
              </a:rPr>
              <a:t>|        | PUT|PATCH | inventory/{inventory}      | </a:t>
            </a:r>
            <a:r>
              <a:rPr lang="en-MY" dirty="0" err="1">
                <a:solidFill>
                  <a:srgbClr val="F4F4F4"/>
                </a:solidFill>
                <a:latin typeface="Monaco" pitchFamily="2" charset="77"/>
              </a:rPr>
              <a:t>inventory.update</a:t>
            </a:r>
            <a:r>
              <a:rPr lang="en-MY" dirty="0">
                <a:solidFill>
                  <a:srgbClr val="F4F4F4"/>
                </a:solidFill>
                <a:latin typeface="Monaco" pitchFamily="2" charset="77"/>
              </a:rPr>
              <a:t>  | App\Http\Controllers\</a:t>
            </a:r>
            <a:r>
              <a:rPr lang="en-MY" dirty="0" err="1">
                <a:solidFill>
                  <a:srgbClr val="F4F4F4"/>
                </a:solidFill>
                <a:latin typeface="Monaco" pitchFamily="2" charset="77"/>
              </a:rPr>
              <a:t>InventoryController@update</a:t>
            </a:r>
            <a:r>
              <a:rPr lang="en-MY" dirty="0">
                <a:solidFill>
                  <a:srgbClr val="F4F4F4"/>
                </a:solidFill>
                <a:latin typeface="Monaco" pitchFamily="2" charset="77"/>
              </a:rPr>
              <a:t>  | web          |</a:t>
            </a:r>
          </a:p>
          <a:p>
            <a:r>
              <a:rPr lang="en-MY" dirty="0">
                <a:solidFill>
                  <a:srgbClr val="F4F4F4"/>
                </a:solidFill>
                <a:latin typeface="Monaco" pitchFamily="2" charset="77"/>
              </a:rPr>
              <a:t>|        | DELETE    | inventory/{inventory}      | </a:t>
            </a:r>
            <a:r>
              <a:rPr lang="en-MY" dirty="0" err="1">
                <a:solidFill>
                  <a:srgbClr val="F4F4F4"/>
                </a:solidFill>
                <a:latin typeface="Monaco" pitchFamily="2" charset="77"/>
              </a:rPr>
              <a:t>inventory.destroy</a:t>
            </a:r>
            <a:r>
              <a:rPr lang="en-MY" dirty="0">
                <a:solidFill>
                  <a:srgbClr val="F4F4F4"/>
                </a:solidFill>
                <a:latin typeface="Monaco" pitchFamily="2" charset="77"/>
              </a:rPr>
              <a:t> | App\Http\Controllers\</a:t>
            </a:r>
            <a:r>
              <a:rPr lang="en-MY" dirty="0" err="1">
                <a:solidFill>
                  <a:srgbClr val="F4F4F4"/>
                </a:solidFill>
                <a:latin typeface="Monaco" pitchFamily="2" charset="77"/>
              </a:rPr>
              <a:t>InventoryController@destroy</a:t>
            </a:r>
            <a:r>
              <a:rPr lang="en-MY" dirty="0">
                <a:solidFill>
                  <a:srgbClr val="F4F4F4"/>
                </a:solidFill>
                <a:latin typeface="Monaco" pitchFamily="2" charset="77"/>
              </a:rPr>
              <a:t> | web          |</a:t>
            </a:r>
          </a:p>
          <a:p>
            <a:r>
              <a:rPr lang="en-MY" dirty="0">
                <a:solidFill>
                  <a:srgbClr val="F4F4F4"/>
                </a:solidFill>
                <a:latin typeface="Monaco" pitchFamily="2" charset="77"/>
              </a:rPr>
              <a:t>|        | GET|HEAD  | inventory/{inventory}/edit | </a:t>
            </a:r>
            <a:r>
              <a:rPr lang="en-MY" dirty="0" err="1">
                <a:solidFill>
                  <a:srgbClr val="F4F4F4"/>
                </a:solidFill>
                <a:latin typeface="Monaco" pitchFamily="2" charset="77"/>
              </a:rPr>
              <a:t>inventory.edit</a:t>
            </a:r>
            <a:r>
              <a:rPr lang="en-MY" dirty="0">
                <a:solidFill>
                  <a:srgbClr val="F4F4F4"/>
                </a:solidFill>
                <a:latin typeface="Monaco" pitchFamily="2" charset="77"/>
              </a:rPr>
              <a:t>    | App\Http\Controllers\</a:t>
            </a:r>
            <a:r>
              <a:rPr lang="en-MY" dirty="0" err="1">
                <a:solidFill>
                  <a:srgbClr val="F4F4F4"/>
                </a:solidFill>
                <a:latin typeface="Monaco" pitchFamily="2" charset="77"/>
              </a:rPr>
              <a:t>InventoryController@edit</a:t>
            </a:r>
            <a:r>
              <a:rPr lang="en-MY" dirty="0">
                <a:solidFill>
                  <a:srgbClr val="F4F4F4"/>
                </a:solidFill>
                <a:latin typeface="Monaco" pitchFamily="2" charset="77"/>
              </a:rPr>
              <a:t>    | web          |</a:t>
            </a:r>
          </a:p>
          <a:p>
            <a:r>
              <a:rPr lang="en-MY" dirty="0">
                <a:solidFill>
                  <a:srgbClr val="F4F4F4"/>
                </a:solidFill>
                <a:latin typeface="Monaco" pitchFamily="2" charset="77"/>
              </a:rPr>
              <a:t>+--------+-----------+----------------------------+-------------------+--------------------------------------------------+--------------+</a:t>
            </a: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713769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RUN IN BROWSER</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err="1">
                <a:solidFill>
                  <a:srgbClr val="FFFFFF"/>
                </a:solidFill>
              </a:rPr>
              <a:t>Now</a:t>
            </a:r>
            <a:r>
              <a:rPr lang="en-US" sz="3200">
                <a:solidFill>
                  <a:srgbClr val="FFFFFF"/>
                </a:solidFill>
              </a:rPr>
              <a:t>, enter this url in your browser</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0" name="Rounded Rectangle 9">
            <a:extLst>
              <a:ext uri="{FF2B5EF4-FFF2-40B4-BE49-F238E27FC236}">
                <a16:creationId xmlns:a16="http://schemas.microsoft.com/office/drawing/2014/main" id="{D8865C2C-48C5-3D43-BA5E-E469635C5CF6}"/>
              </a:ext>
            </a:extLst>
          </p:cNvPr>
          <p:cNvSpPr/>
          <p:nvPr/>
        </p:nvSpPr>
        <p:spPr>
          <a:xfrm>
            <a:off x="4219802" y="2591396"/>
            <a:ext cx="5832764" cy="678873"/>
          </a:xfrm>
          <a:prstGeom prst="round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a:solidFill>
                  <a:schemeClr val="bg1"/>
                </a:solidFill>
              </a:rPr>
              <a:t> http</a:t>
            </a:r>
            <a:r>
              <a:rPr lang="en-US" sz="3200" dirty="0">
                <a:solidFill>
                  <a:schemeClr val="bg1"/>
                </a:solidFill>
              </a:rPr>
              <a:t>://localhost:8000/inventory</a:t>
            </a:r>
          </a:p>
        </p:txBody>
      </p:sp>
    </p:spTree>
    <p:extLst>
      <p:ext uri="{BB962C8B-B14F-4D97-AF65-F5344CB8AC3E}">
        <p14:creationId xmlns:p14="http://schemas.microsoft.com/office/powerpoint/2010/main" val="395374665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SOFTWARE installation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lnSpcReduction="10000"/>
          </a:bodyPr>
          <a:lstStyle/>
          <a:p>
            <a:pPr marL="541338" indent="-541338">
              <a:buClr>
                <a:schemeClr val="tx1"/>
              </a:buClr>
              <a:buFont typeface="+mj-lt"/>
              <a:buAutoNum type="arabicPeriod" startAt="2"/>
            </a:pPr>
            <a:r>
              <a:rPr lang="en-US" sz="3600" dirty="0">
                <a:solidFill>
                  <a:srgbClr val="FFFFFF"/>
                </a:solidFill>
              </a:rPr>
              <a:t>Visual Studio Code (Code Editor)</a:t>
            </a:r>
            <a:br>
              <a:rPr lang="en-US" sz="3600" dirty="0">
                <a:solidFill>
                  <a:srgbClr val="FFFFFF"/>
                </a:solidFill>
              </a:rPr>
            </a:br>
            <a:br>
              <a:rPr lang="en-US" sz="3600" dirty="0">
                <a:solidFill>
                  <a:srgbClr val="FFFFFF"/>
                </a:solidFill>
              </a:rPr>
            </a:br>
            <a:r>
              <a:rPr lang="en-US" sz="3600" dirty="0">
                <a:solidFill>
                  <a:srgbClr val="FFFFFF"/>
                </a:solidFill>
                <a:hlinkClick r:id="rId2"/>
              </a:rPr>
              <a:t>https://code.visualstudio.com/</a:t>
            </a:r>
            <a:endParaRPr lang="en-US" sz="3600" dirty="0">
              <a:solidFill>
                <a:srgbClr val="FFFFFF"/>
              </a:solidFill>
            </a:endParaRPr>
          </a:p>
          <a:p>
            <a:pPr marL="541338" indent="-541338">
              <a:buClr>
                <a:schemeClr val="tx1"/>
              </a:buClr>
              <a:buFont typeface="+mj-lt"/>
              <a:buAutoNum type="arabicPeriod" startAt="2"/>
            </a:pPr>
            <a:r>
              <a:rPr lang="en-US" sz="3600" dirty="0">
                <a:solidFill>
                  <a:srgbClr val="FFFFFF"/>
                </a:solidFill>
              </a:rPr>
              <a:t>Sublime</a:t>
            </a:r>
          </a:p>
          <a:p>
            <a:pPr marL="173731" lvl="1" indent="0">
              <a:buClr>
                <a:schemeClr val="tx1"/>
              </a:buClr>
              <a:buNone/>
            </a:pPr>
            <a:r>
              <a:rPr lang="en-US" sz="3200" dirty="0">
                <a:solidFill>
                  <a:srgbClr val="FFFFFF"/>
                </a:solidFill>
              </a:rPr>
              <a:t>   https://</a:t>
            </a:r>
            <a:r>
              <a:rPr lang="en-US" sz="3200" dirty="0" err="1">
                <a:solidFill>
                  <a:srgbClr val="FFFFFF"/>
                </a:solidFill>
              </a:rPr>
              <a:t>www.sublimetext.com</a:t>
            </a:r>
            <a:r>
              <a:rPr lang="en-US" sz="3200" dirty="0">
                <a:solidFill>
                  <a:srgbClr val="FFFFFF"/>
                </a:solidFill>
              </a:rPr>
              <a:t>/docs/3/</a:t>
            </a:r>
            <a:r>
              <a:rPr lang="en-US" sz="3200" dirty="0" err="1">
                <a:solidFill>
                  <a:srgbClr val="FFFFFF"/>
                </a:solidFill>
              </a:rPr>
              <a:t>linux_repositories.html#apt</a:t>
            </a:r>
            <a:endParaRPr lang="en-US" sz="3200" dirty="0">
              <a:solidFill>
                <a:srgbClr val="FFFFFF"/>
              </a:solidFill>
            </a:endParaRPr>
          </a:p>
          <a:p>
            <a:pPr marL="0" indent="0">
              <a:buClr>
                <a:schemeClr val="tx1"/>
              </a:buClr>
              <a:buNone/>
            </a:pPr>
            <a:endParaRPr lang="en-US" sz="36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668248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INVENTORY LIST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87499" y="974551"/>
            <a:ext cx="4871376" cy="3432521"/>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925459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CONTROLLER - index</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959262"/>
            <a:ext cx="7006999" cy="2086196"/>
          </a:xfrm>
          <a:solidFill>
            <a:schemeClr val="tx1"/>
          </a:solidFill>
        </p:spPr>
        <p:txBody>
          <a:bodyPr anchor="b">
            <a:normAutofit/>
          </a:bodyPr>
          <a:lstStyle/>
          <a:p>
            <a:pPr>
              <a:lnSpc>
                <a:spcPct val="100000"/>
              </a:lnSpc>
              <a:spcBef>
                <a:spcPts val="0"/>
              </a:spcBef>
            </a:pPr>
            <a:r>
              <a:rPr lang="en-MY" sz="2000">
                <a:solidFill>
                  <a:srgbClr val="4B83CD"/>
                </a:solidFill>
                <a:latin typeface="Menlo" panose="020B0609030804020204" pitchFamily="49" charset="0"/>
              </a:rPr>
              <a:t>public</a:t>
            </a:r>
            <a:r>
              <a:rPr lang="en-MY" sz="2000">
                <a:solidFill>
                  <a:srgbClr val="333333"/>
                </a:solidFill>
                <a:latin typeface="Menlo" panose="020B0609030804020204" pitchFamily="49" charset="0"/>
              </a:rPr>
              <a:t> </a:t>
            </a:r>
            <a:r>
              <a:rPr lang="en-MY" sz="2000">
                <a:solidFill>
                  <a:srgbClr val="7A3E9D"/>
                </a:solidFill>
                <a:latin typeface="Menlo" panose="020B0609030804020204" pitchFamily="49" charset="0"/>
              </a:rPr>
              <a:t>function</a:t>
            </a:r>
            <a:r>
              <a:rPr lang="en-MY" sz="2000">
                <a:solidFill>
                  <a:srgbClr val="333333"/>
                </a:solidFill>
                <a:latin typeface="Menlo" panose="020B0609030804020204" pitchFamily="49" charset="0"/>
              </a:rPr>
              <a:t> </a:t>
            </a:r>
            <a:r>
              <a:rPr lang="en-MY" sz="2000" b="1">
                <a:solidFill>
                  <a:srgbClr val="AA3731"/>
                </a:solidFill>
                <a:latin typeface="Menlo" panose="020B0609030804020204" pitchFamily="49" charset="0"/>
              </a:rPr>
              <a:t>index</a:t>
            </a:r>
            <a:r>
              <a:rPr lang="en-MY" sz="2000" dirty="0">
                <a:solidFill>
                  <a:srgbClr val="777777"/>
                </a:solidFill>
                <a:latin typeface="Menlo" panose="020B0609030804020204" pitchFamily="49" charset="0"/>
              </a:rPr>
              <a:t>()</a:t>
            </a:r>
            <a:endParaRPr lang="en-MY" sz="2000" dirty="0">
              <a:solidFill>
                <a:srgbClr val="333333"/>
              </a:solidFill>
              <a:latin typeface="Menlo" panose="020B0609030804020204" pitchFamily="49" charset="0"/>
            </a:endParaRPr>
          </a:p>
          <a:p>
            <a:pPr>
              <a:lnSpc>
                <a:spcPct val="100000"/>
              </a:lnSpc>
              <a:spcBef>
                <a:spcPts val="0"/>
              </a:spcBef>
            </a:pPr>
            <a:r>
              <a:rPr lang="en-MY" sz="2000" dirty="0">
                <a:solidFill>
                  <a:srgbClr val="777777"/>
                </a:solidFill>
                <a:latin typeface="Menlo" panose="020B0609030804020204" pitchFamily="49" charset="0"/>
              </a:rPr>
              <a:t>{</a:t>
            </a:r>
            <a:endParaRPr lang="en-MY" sz="2000" dirty="0">
              <a:solidFill>
                <a:srgbClr val="333333"/>
              </a:solidFill>
              <a:latin typeface="Menlo" panose="020B0609030804020204" pitchFamily="49" charset="0"/>
            </a:endParaRPr>
          </a:p>
          <a:p>
            <a:pPr>
              <a:lnSpc>
                <a:spcPct val="100000"/>
              </a:lnSpc>
              <a:spcBef>
                <a:spcPts val="0"/>
              </a:spcBef>
            </a:pPr>
            <a:r>
              <a:rPr lang="en-MY" sz="2000">
                <a:solidFill>
                  <a:srgbClr val="4B83CD"/>
                </a:solidFill>
                <a:latin typeface="Menlo" panose="020B0609030804020204" pitchFamily="49" charset="0"/>
              </a:rPr>
              <a:t>   return</a:t>
            </a:r>
            <a:r>
              <a:rPr lang="en-MY" sz="2000">
                <a:solidFill>
                  <a:srgbClr val="333333"/>
                </a:solidFill>
                <a:latin typeface="Menlo" panose="020B0609030804020204" pitchFamily="49" charset="0"/>
              </a:rPr>
              <a:t> </a:t>
            </a:r>
            <a:r>
              <a:rPr lang="en-MY" sz="2000" b="1">
                <a:solidFill>
                  <a:srgbClr val="AA3731"/>
                </a:solidFill>
                <a:latin typeface="Menlo" panose="020B0609030804020204" pitchFamily="49" charset="0"/>
              </a:rPr>
              <a:t>view</a:t>
            </a:r>
            <a:r>
              <a:rPr lang="en-MY" sz="2000" dirty="0">
                <a:solidFill>
                  <a:srgbClr val="777777"/>
                </a:solidFill>
                <a:latin typeface="Menlo" panose="020B0609030804020204" pitchFamily="49" charset="0"/>
              </a:rPr>
              <a:t>('</a:t>
            </a:r>
            <a:r>
              <a:rPr lang="en-MY" sz="2000" dirty="0">
                <a:solidFill>
                  <a:srgbClr val="448C27"/>
                </a:solidFill>
                <a:latin typeface="Menlo" panose="020B0609030804020204" pitchFamily="49" charset="0"/>
              </a:rPr>
              <a:t>inventory/index</a:t>
            </a:r>
            <a:r>
              <a:rPr lang="en-MY" sz="2000" dirty="0">
                <a:solidFill>
                  <a:srgbClr val="777777"/>
                </a:solidFill>
                <a:latin typeface="Menlo" panose="020B0609030804020204" pitchFamily="49" charset="0"/>
              </a:rPr>
              <a:t>');</a:t>
            </a:r>
            <a:endParaRPr lang="en-MY" sz="2000" dirty="0">
              <a:solidFill>
                <a:srgbClr val="333333"/>
              </a:solidFill>
              <a:latin typeface="Menlo" panose="020B0609030804020204" pitchFamily="49" charset="0"/>
            </a:endParaRPr>
          </a:p>
          <a:p>
            <a:pPr>
              <a:lnSpc>
                <a:spcPct val="100000"/>
              </a:lnSpc>
              <a:spcBef>
                <a:spcPts val="0"/>
              </a:spcBef>
            </a:pPr>
            <a:r>
              <a:rPr lang="en-MY" sz="2000" dirty="0">
                <a:solidFill>
                  <a:srgbClr val="777777"/>
                </a:solidFill>
                <a:latin typeface="Menlo" panose="020B0609030804020204" pitchFamily="49" charset="0"/>
              </a:rPr>
              <a:t>}</a:t>
            </a:r>
          </a:p>
          <a:p>
            <a:pPr>
              <a:lnSpc>
                <a:spcPct val="100000"/>
              </a:lnSpc>
              <a:spcBef>
                <a:spcPts val="0"/>
              </a:spcBef>
            </a:pPr>
            <a:endParaRPr lang="en-MY" sz="1400" dirty="0">
              <a:solidFill>
                <a:srgbClr val="777777"/>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5704603" y="1129101"/>
            <a:ext cx="4033348" cy="461665"/>
          </a:xfrm>
          <a:prstGeom prst="rect">
            <a:avLst/>
          </a:prstGeom>
          <a:noFill/>
        </p:spPr>
        <p:txBody>
          <a:bodyPr wrap="none" rtlCol="0">
            <a:spAutoFit/>
          </a:bodyPr>
          <a:lstStyle/>
          <a:p>
            <a:pPr algn="ctr"/>
            <a:r>
              <a:rPr lang="en-US" sz="2400"/>
              <a:t>Edit file </a:t>
            </a:r>
            <a:r>
              <a:rPr lang="en-MY" sz="2400">
                <a:highlight>
                  <a:srgbClr val="800000"/>
                </a:highlight>
              </a:rPr>
              <a:t>InventoryController</a:t>
            </a:r>
            <a:r>
              <a:rPr lang="en-US" sz="2400" dirty="0">
                <a:highlight>
                  <a:srgbClr val="800000"/>
                </a:highlight>
              </a:rPr>
              <a:t>.</a:t>
            </a:r>
            <a:r>
              <a:rPr lang="en-US" sz="2400" dirty="0" err="1">
                <a:highlight>
                  <a:srgbClr val="800000"/>
                </a:highlight>
              </a:rPr>
              <a:t>php</a:t>
            </a:r>
            <a:endParaRPr lang="en-US" sz="2400" dirty="0">
              <a:highlight>
                <a:srgbClr val="800000"/>
              </a:highlight>
            </a:endParaRPr>
          </a:p>
        </p:txBody>
      </p:sp>
    </p:spTree>
    <p:extLst>
      <p:ext uri="{BB962C8B-B14F-4D97-AF65-F5344CB8AC3E}">
        <p14:creationId xmlns:p14="http://schemas.microsoft.com/office/powerpoint/2010/main" val="156613110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INVENTORY LIST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87499" y="975452"/>
            <a:ext cx="4871376" cy="3430718"/>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310207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CONTROLLER - create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959262"/>
            <a:ext cx="7006999" cy="2086196"/>
          </a:xfrm>
          <a:solidFill>
            <a:schemeClr val="tx1"/>
          </a:solidFill>
        </p:spPr>
        <p:txBody>
          <a:bodyPr anchor="b">
            <a:normAutofit/>
          </a:bodyPr>
          <a:lstStyle/>
          <a:p>
            <a:pPr>
              <a:lnSpc>
                <a:spcPct val="100000"/>
              </a:lnSpc>
              <a:spcBef>
                <a:spcPts val="0"/>
              </a:spcBef>
            </a:pPr>
            <a:r>
              <a:rPr lang="en-MY" sz="2000">
                <a:solidFill>
                  <a:srgbClr val="4B83CD"/>
                </a:solidFill>
                <a:latin typeface="Menlo" panose="020B0609030804020204" pitchFamily="49" charset="0"/>
              </a:rPr>
              <a:t>public</a:t>
            </a:r>
            <a:r>
              <a:rPr lang="en-MY" sz="2000">
                <a:solidFill>
                  <a:srgbClr val="333333"/>
                </a:solidFill>
                <a:latin typeface="Menlo" panose="020B0609030804020204" pitchFamily="49" charset="0"/>
              </a:rPr>
              <a:t> </a:t>
            </a:r>
            <a:r>
              <a:rPr lang="en-MY" sz="2000">
                <a:solidFill>
                  <a:srgbClr val="7A3E9D"/>
                </a:solidFill>
                <a:latin typeface="Menlo" panose="020B0609030804020204" pitchFamily="49" charset="0"/>
              </a:rPr>
              <a:t>function</a:t>
            </a:r>
            <a:r>
              <a:rPr lang="en-MY" sz="2000">
                <a:solidFill>
                  <a:srgbClr val="333333"/>
                </a:solidFill>
                <a:latin typeface="Menlo" panose="020B0609030804020204" pitchFamily="49" charset="0"/>
              </a:rPr>
              <a:t> </a:t>
            </a:r>
            <a:r>
              <a:rPr lang="en-MY" sz="2000" b="1">
                <a:solidFill>
                  <a:srgbClr val="AA3731"/>
                </a:solidFill>
                <a:latin typeface="Menlo" panose="020B0609030804020204" pitchFamily="49" charset="0"/>
              </a:rPr>
              <a:t>create</a:t>
            </a:r>
            <a:r>
              <a:rPr lang="en-MY" sz="2000" dirty="0">
                <a:solidFill>
                  <a:srgbClr val="777777"/>
                </a:solidFill>
                <a:latin typeface="Menlo" panose="020B0609030804020204" pitchFamily="49" charset="0"/>
              </a:rPr>
              <a:t>()</a:t>
            </a:r>
            <a:endParaRPr lang="en-MY" sz="2000" dirty="0">
              <a:solidFill>
                <a:srgbClr val="333333"/>
              </a:solidFill>
              <a:latin typeface="Menlo" panose="020B0609030804020204" pitchFamily="49" charset="0"/>
            </a:endParaRPr>
          </a:p>
          <a:p>
            <a:pPr>
              <a:lnSpc>
                <a:spcPct val="100000"/>
              </a:lnSpc>
              <a:spcBef>
                <a:spcPts val="0"/>
              </a:spcBef>
            </a:pPr>
            <a:r>
              <a:rPr lang="en-MY" sz="2000" dirty="0">
                <a:solidFill>
                  <a:srgbClr val="777777"/>
                </a:solidFill>
                <a:latin typeface="Menlo" panose="020B0609030804020204" pitchFamily="49" charset="0"/>
              </a:rPr>
              <a:t>{</a:t>
            </a:r>
            <a:endParaRPr lang="en-MY" sz="2000" dirty="0">
              <a:solidFill>
                <a:srgbClr val="333333"/>
              </a:solidFill>
              <a:latin typeface="Menlo" panose="020B0609030804020204" pitchFamily="49" charset="0"/>
            </a:endParaRPr>
          </a:p>
          <a:p>
            <a:pPr>
              <a:lnSpc>
                <a:spcPct val="100000"/>
              </a:lnSpc>
              <a:spcBef>
                <a:spcPts val="0"/>
              </a:spcBef>
            </a:pPr>
            <a:r>
              <a:rPr lang="en-MY" sz="2000">
                <a:solidFill>
                  <a:srgbClr val="4B83CD"/>
                </a:solidFill>
                <a:latin typeface="Menlo" panose="020B0609030804020204" pitchFamily="49" charset="0"/>
              </a:rPr>
              <a:t>   return</a:t>
            </a:r>
            <a:r>
              <a:rPr lang="en-MY" sz="2000">
                <a:solidFill>
                  <a:srgbClr val="333333"/>
                </a:solidFill>
                <a:latin typeface="Menlo" panose="020B0609030804020204" pitchFamily="49" charset="0"/>
              </a:rPr>
              <a:t> </a:t>
            </a:r>
            <a:r>
              <a:rPr lang="en-MY" sz="2000" b="1">
                <a:solidFill>
                  <a:srgbClr val="AA3731"/>
                </a:solidFill>
                <a:latin typeface="Menlo" panose="020B0609030804020204" pitchFamily="49" charset="0"/>
              </a:rPr>
              <a:t>view</a:t>
            </a:r>
            <a:r>
              <a:rPr lang="en-MY" sz="2000" dirty="0">
                <a:solidFill>
                  <a:srgbClr val="777777"/>
                </a:solidFill>
                <a:latin typeface="Menlo" panose="020B0609030804020204" pitchFamily="49" charset="0"/>
              </a:rPr>
              <a:t>('</a:t>
            </a:r>
            <a:r>
              <a:rPr lang="en-MY" sz="2000" dirty="0">
                <a:solidFill>
                  <a:srgbClr val="448C27"/>
                </a:solidFill>
                <a:latin typeface="Menlo" panose="020B0609030804020204" pitchFamily="49" charset="0"/>
              </a:rPr>
              <a:t>inventory/create</a:t>
            </a:r>
            <a:r>
              <a:rPr lang="en-MY" sz="2000" dirty="0">
                <a:solidFill>
                  <a:srgbClr val="777777"/>
                </a:solidFill>
                <a:latin typeface="Menlo" panose="020B0609030804020204" pitchFamily="49" charset="0"/>
              </a:rPr>
              <a:t>');</a:t>
            </a:r>
            <a:endParaRPr lang="en-MY" sz="2000" dirty="0">
              <a:solidFill>
                <a:srgbClr val="333333"/>
              </a:solidFill>
              <a:latin typeface="Menlo" panose="020B0609030804020204" pitchFamily="49" charset="0"/>
            </a:endParaRPr>
          </a:p>
          <a:p>
            <a:pPr>
              <a:lnSpc>
                <a:spcPct val="100000"/>
              </a:lnSpc>
              <a:spcBef>
                <a:spcPts val="0"/>
              </a:spcBef>
            </a:pPr>
            <a:r>
              <a:rPr lang="en-MY" sz="2000" dirty="0">
                <a:solidFill>
                  <a:srgbClr val="777777"/>
                </a:solidFill>
                <a:latin typeface="Menlo" panose="020B0609030804020204" pitchFamily="49" charset="0"/>
              </a:rPr>
              <a:t>}</a:t>
            </a:r>
          </a:p>
          <a:p>
            <a:pPr>
              <a:lnSpc>
                <a:spcPct val="100000"/>
              </a:lnSpc>
              <a:spcBef>
                <a:spcPts val="0"/>
              </a:spcBef>
            </a:pPr>
            <a:endParaRPr lang="en-MY" sz="2000" dirty="0">
              <a:solidFill>
                <a:srgbClr val="777777"/>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5704620" y="1129101"/>
            <a:ext cx="4033348" cy="461665"/>
          </a:xfrm>
          <a:prstGeom prst="rect">
            <a:avLst/>
          </a:prstGeom>
          <a:noFill/>
        </p:spPr>
        <p:txBody>
          <a:bodyPr wrap="none" rtlCol="0">
            <a:spAutoFit/>
          </a:bodyPr>
          <a:lstStyle/>
          <a:p>
            <a:pPr algn="ctr"/>
            <a:r>
              <a:rPr lang="en-US" sz="2400"/>
              <a:t>Edit file </a:t>
            </a:r>
            <a:r>
              <a:rPr lang="en-MY" sz="2400">
                <a:highlight>
                  <a:srgbClr val="800000"/>
                </a:highlight>
              </a:rPr>
              <a:t>InventoryController</a:t>
            </a:r>
            <a:r>
              <a:rPr lang="en-US" sz="2400" dirty="0">
                <a:highlight>
                  <a:srgbClr val="800000"/>
                </a:highlight>
              </a:rPr>
              <a:t>.</a:t>
            </a:r>
            <a:r>
              <a:rPr lang="en-US" sz="2400" dirty="0" err="1">
                <a:highlight>
                  <a:srgbClr val="800000"/>
                </a:highlight>
              </a:rPr>
              <a:t>php</a:t>
            </a:r>
            <a:endParaRPr lang="en-US" sz="2400" dirty="0">
              <a:highlight>
                <a:srgbClr val="800000"/>
              </a:highlight>
            </a:endParaRPr>
          </a:p>
        </p:txBody>
      </p:sp>
    </p:spTree>
    <p:extLst>
      <p:ext uri="{BB962C8B-B14F-4D97-AF65-F5344CB8AC3E}">
        <p14:creationId xmlns:p14="http://schemas.microsoft.com/office/powerpoint/2010/main" val="45369225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RUN IN BROWSER</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err="1">
                <a:solidFill>
                  <a:srgbClr val="FFFFFF"/>
                </a:solidFill>
              </a:rPr>
              <a:t>Now</a:t>
            </a:r>
            <a:r>
              <a:rPr lang="en-US" sz="3200">
                <a:solidFill>
                  <a:srgbClr val="FFFFFF"/>
                </a:solidFill>
              </a:rPr>
              <a:t>, enter this url in your browser</a:t>
            </a:r>
            <a:endParaRPr lang="en-US" sz="3200" dirty="0">
              <a:solidFill>
                <a:srgbClr val="FFFFFF"/>
              </a:solidFill>
            </a:endParaRP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0" name="Rounded Rectangle 9">
            <a:extLst>
              <a:ext uri="{FF2B5EF4-FFF2-40B4-BE49-F238E27FC236}">
                <a16:creationId xmlns:a16="http://schemas.microsoft.com/office/drawing/2014/main" id="{D8865C2C-48C5-3D43-BA5E-E469635C5CF6}"/>
              </a:ext>
            </a:extLst>
          </p:cNvPr>
          <p:cNvSpPr/>
          <p:nvPr/>
        </p:nvSpPr>
        <p:spPr>
          <a:xfrm>
            <a:off x="4219801" y="2591396"/>
            <a:ext cx="7006999" cy="678873"/>
          </a:xfrm>
          <a:prstGeom prst="round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a:solidFill>
                  <a:schemeClr val="bg1"/>
                </a:solidFill>
              </a:rPr>
              <a:t> http</a:t>
            </a:r>
            <a:r>
              <a:rPr lang="en-US" sz="3200" dirty="0">
                <a:solidFill>
                  <a:schemeClr val="bg1"/>
                </a:solidFill>
              </a:rPr>
              <a:t>://localhost:8000/inventory/create</a:t>
            </a:r>
          </a:p>
        </p:txBody>
      </p:sp>
    </p:spTree>
    <p:extLst>
      <p:ext uri="{BB962C8B-B14F-4D97-AF65-F5344CB8AC3E}">
        <p14:creationId xmlns:p14="http://schemas.microsoft.com/office/powerpoint/2010/main" val="1725306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create INVENTORY</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0548" y="981554"/>
            <a:ext cx="4865278" cy="3418514"/>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861911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MODEL - SET TABLE NAME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959262"/>
            <a:ext cx="7006999" cy="2456972"/>
          </a:xfrm>
          <a:solidFill>
            <a:schemeClr val="tx1"/>
          </a:solidFill>
        </p:spPr>
        <p:txBody>
          <a:bodyPr anchor="b">
            <a:normAutofit/>
          </a:bodyPr>
          <a:lstStyle/>
          <a:p>
            <a:pPr>
              <a:lnSpc>
                <a:spcPct val="120000"/>
              </a:lnSpc>
              <a:spcBef>
                <a:spcPts val="0"/>
              </a:spcBef>
            </a:pPr>
            <a:r>
              <a:rPr lang="en-MY" dirty="0">
                <a:solidFill>
                  <a:srgbClr val="7A3E9D"/>
                </a:solidFill>
                <a:latin typeface="Menlo" panose="020B0609030804020204" pitchFamily="49" charset="0"/>
              </a:rPr>
              <a:t>class</a:t>
            </a:r>
            <a:r>
              <a:rPr lang="en-MY" dirty="0">
                <a:solidFill>
                  <a:srgbClr val="333333"/>
                </a:solidFill>
                <a:latin typeface="Menlo" panose="020B0609030804020204" pitchFamily="49" charset="0"/>
              </a:rPr>
              <a:t> </a:t>
            </a:r>
            <a:r>
              <a:rPr lang="en-MY" b="1" dirty="0">
                <a:solidFill>
                  <a:srgbClr val="7A3E9D"/>
                </a:solidFill>
                <a:latin typeface="Menlo" panose="020B0609030804020204" pitchFamily="49" charset="0"/>
              </a:rPr>
              <a:t>Inventory</a:t>
            </a:r>
            <a:r>
              <a:rPr lang="en-MY" dirty="0">
                <a:solidFill>
                  <a:srgbClr val="333333"/>
                </a:solidFill>
                <a:latin typeface="Menlo" panose="020B0609030804020204" pitchFamily="49" charset="0"/>
              </a:rPr>
              <a:t> </a:t>
            </a:r>
            <a:r>
              <a:rPr lang="en-MY" dirty="0">
                <a:solidFill>
                  <a:srgbClr val="4B83CD"/>
                </a:solidFill>
                <a:latin typeface="Menlo" panose="020B0609030804020204" pitchFamily="49" charset="0"/>
              </a:rPr>
              <a:t>extends</a:t>
            </a:r>
            <a:r>
              <a:rPr lang="en-MY" dirty="0">
                <a:solidFill>
                  <a:srgbClr val="333333"/>
                </a:solidFill>
                <a:latin typeface="Menlo" panose="020B0609030804020204" pitchFamily="49" charset="0"/>
              </a:rPr>
              <a:t> </a:t>
            </a:r>
            <a:r>
              <a:rPr lang="en-MY" b="1" dirty="0">
                <a:solidFill>
                  <a:srgbClr val="7A3E9D"/>
                </a:solidFill>
                <a:latin typeface="Menlo" panose="020B0609030804020204" pitchFamily="49" charset="0"/>
              </a:rPr>
              <a:t>Model</a:t>
            </a:r>
            <a:endParaRPr lang="en-MY" dirty="0">
              <a:solidFill>
                <a:srgbClr val="333333"/>
              </a:solidFill>
              <a:latin typeface="Menlo" panose="020B0609030804020204" pitchFamily="49" charset="0"/>
            </a:endParaRPr>
          </a:p>
          <a:p>
            <a:pPr>
              <a:lnSpc>
                <a:spcPct val="120000"/>
              </a:lnSpc>
              <a:spcBef>
                <a:spcPts val="0"/>
              </a:spcBef>
            </a:pP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a:lnSpc>
                <a:spcPct val="120000"/>
              </a:lnSpc>
              <a:spcBef>
                <a:spcPts val="0"/>
              </a:spcBef>
            </a:pPr>
            <a:r>
              <a:rPr lang="en-MY" dirty="0">
                <a:solidFill>
                  <a:srgbClr val="4B83CD"/>
                </a:solidFill>
                <a:latin typeface="Menlo" panose="020B0609030804020204" pitchFamily="49" charset="0"/>
              </a:rPr>
              <a:t>   protected</a:t>
            </a:r>
            <a:r>
              <a:rPr lang="en-MY" dirty="0">
                <a:solidFill>
                  <a:srgbClr val="333333"/>
                </a:solidFill>
                <a:latin typeface="Menlo" panose="020B0609030804020204" pitchFamily="49" charset="0"/>
              </a:rPr>
              <a:t> </a:t>
            </a:r>
            <a:r>
              <a:rPr lang="en-MY" dirty="0">
                <a:solidFill>
                  <a:srgbClr val="777777"/>
                </a:solidFill>
                <a:latin typeface="Menlo" panose="020B0609030804020204" pitchFamily="49" charset="0"/>
              </a:rPr>
              <a:t>$</a:t>
            </a:r>
            <a:r>
              <a:rPr lang="en-MY" dirty="0">
                <a:solidFill>
                  <a:srgbClr val="7A3E9D"/>
                </a:solidFill>
                <a:latin typeface="Menlo" panose="020B0609030804020204" pitchFamily="49" charset="0"/>
              </a:rPr>
              <a:t>table</a:t>
            </a:r>
            <a:r>
              <a:rPr lang="en-MY" dirty="0">
                <a:solidFill>
                  <a:srgbClr val="333333"/>
                </a:solidFill>
                <a:latin typeface="Menlo" panose="020B0609030804020204" pitchFamily="49" charset="0"/>
              </a:rPr>
              <a:t> </a:t>
            </a:r>
            <a:r>
              <a:rPr lang="en-MY" dirty="0">
                <a:solidFill>
                  <a:srgbClr val="777777"/>
                </a:solidFill>
                <a:latin typeface="Menlo" panose="020B0609030804020204" pitchFamily="49" charset="0"/>
              </a:rPr>
              <a:t>=</a:t>
            </a:r>
            <a:r>
              <a:rPr lang="en-MY" dirty="0">
                <a:solidFill>
                  <a:srgbClr val="333333"/>
                </a:solidFill>
                <a:latin typeface="Menlo" panose="020B0609030804020204" pitchFamily="49" charset="0"/>
              </a:rPr>
              <a:t> </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inventory</a:t>
            </a: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a:lnSpc>
                <a:spcPct val="120000"/>
              </a:lnSpc>
              <a:spcBef>
                <a:spcPts val="0"/>
              </a:spcBef>
            </a:pPr>
            <a:r>
              <a:rPr lang="en-MY" dirty="0">
                <a:solidFill>
                  <a:srgbClr val="777777"/>
                </a:solidFill>
                <a:latin typeface="Menlo" panose="020B0609030804020204" pitchFamily="49" charset="0"/>
              </a:rPr>
              <a:t>}</a:t>
            </a:r>
          </a:p>
          <a:p>
            <a:pPr>
              <a:lnSpc>
                <a:spcPct val="120000"/>
              </a:lnSpc>
              <a:spcBef>
                <a:spcPts val="0"/>
              </a:spcBef>
            </a:pPr>
            <a:endParaRPr lang="en-MY" dirty="0">
              <a:solidFill>
                <a:srgbClr val="333333"/>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5970946" y="1129101"/>
            <a:ext cx="3500702" cy="461665"/>
          </a:xfrm>
          <a:prstGeom prst="rect">
            <a:avLst/>
          </a:prstGeom>
          <a:noFill/>
        </p:spPr>
        <p:txBody>
          <a:bodyPr wrap="none" rtlCol="0">
            <a:spAutoFit/>
          </a:bodyPr>
          <a:lstStyle/>
          <a:p>
            <a:pPr algn="ctr"/>
            <a:r>
              <a:rPr lang="en-US" sz="2400"/>
              <a:t>Edit file </a:t>
            </a:r>
            <a:r>
              <a:rPr lang="en-US" sz="2400">
                <a:highlight>
                  <a:srgbClr val="800000"/>
                </a:highlight>
              </a:rPr>
              <a:t>app</a:t>
            </a:r>
            <a:r>
              <a:rPr lang="en-US" sz="2400" dirty="0">
                <a:highlight>
                  <a:srgbClr val="800000"/>
                </a:highlight>
              </a:rPr>
              <a:t>/</a:t>
            </a:r>
            <a:r>
              <a:rPr lang="en-US" sz="2400" dirty="0" err="1">
                <a:highlight>
                  <a:srgbClr val="800000"/>
                </a:highlight>
              </a:rPr>
              <a:t>Inventory.php</a:t>
            </a:r>
            <a:endParaRPr lang="en-US" sz="2400" dirty="0">
              <a:highlight>
                <a:srgbClr val="800000"/>
              </a:highlight>
            </a:endParaRPr>
          </a:p>
        </p:txBody>
      </p:sp>
    </p:spTree>
    <p:extLst>
      <p:ext uri="{BB962C8B-B14F-4D97-AF65-F5344CB8AC3E}">
        <p14:creationId xmlns:p14="http://schemas.microsoft.com/office/powerpoint/2010/main" val="170018434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ARTISAN</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MY" sz="3200" dirty="0"/>
              <a:t>Create another new model (model only)</a:t>
            </a:r>
          </a:p>
          <a:p>
            <a:pPr marL="0" indent="0">
              <a:buNone/>
            </a:pPr>
            <a:endParaRPr lang="en-US" sz="3200" dirty="0">
              <a:solidFill>
                <a:srgbClr val="FFFFFF"/>
              </a:solidFill>
            </a:endParaRPr>
          </a:p>
          <a:p>
            <a:pPr marL="0" indent="0">
              <a:buNone/>
            </a:pPr>
            <a:endParaRPr lang="en-US" sz="3200" dirty="0">
              <a:solidFill>
                <a:srgbClr val="FFFFFF"/>
              </a:solidFill>
            </a:endParaRPr>
          </a:p>
          <a:p>
            <a:pPr marL="0" indent="0">
              <a:buNone/>
            </a:pP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3171AA60-DD4C-D84F-ACA7-C6A011B6C8E5}"/>
              </a:ext>
            </a:extLst>
          </p:cNvPr>
          <p:cNvSpPr txBox="1"/>
          <p:nvPr/>
        </p:nvSpPr>
        <p:spPr>
          <a:xfrm>
            <a:off x="4219803" y="2638446"/>
            <a:ext cx="6753772" cy="1077218"/>
          </a:xfrm>
          <a:prstGeom prst="rect">
            <a:avLst/>
          </a:prstGeom>
          <a:solidFill>
            <a:schemeClr val="bg1"/>
          </a:solidFill>
        </p:spPr>
        <p:txBody>
          <a:bodyPr wrap="square" rtlCol="0">
            <a:spAutoFit/>
          </a:bodyPr>
          <a:lstStyle/>
          <a:p>
            <a:r>
              <a:rPr lang="en-MY" sz="3200">
                <a:latin typeface="Menlo" panose="020B0609030804020204" pitchFamily="49" charset="0"/>
              </a:rPr>
              <a:t>php artisan make</a:t>
            </a:r>
            <a:r>
              <a:rPr lang="en-MY" sz="3200" err="1">
                <a:latin typeface="Menlo" panose="020B0609030804020204" pitchFamily="49" charset="0"/>
              </a:rPr>
              <a:t>:</a:t>
            </a:r>
            <a:r>
              <a:rPr lang="en-MY" sz="3200">
                <a:latin typeface="Menlo" panose="020B0609030804020204" pitchFamily="49" charset="0"/>
              </a:rPr>
              <a:t>model Brand </a:t>
            </a:r>
            <a:endParaRPr lang="en-MY" sz="3200" dirty="0">
              <a:latin typeface="Menlo" panose="020B0609030804020204" pitchFamily="49" charset="0"/>
            </a:endParaRPr>
          </a:p>
        </p:txBody>
      </p:sp>
    </p:spTree>
    <p:extLst>
      <p:ext uri="{BB962C8B-B14F-4D97-AF65-F5344CB8AC3E}">
        <p14:creationId xmlns:p14="http://schemas.microsoft.com/office/powerpoint/2010/main" val="122030151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MODEL - SET TABLE NAME</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959262"/>
            <a:ext cx="7006999" cy="2456972"/>
          </a:xfrm>
          <a:solidFill>
            <a:schemeClr val="tx1"/>
          </a:solidFill>
        </p:spPr>
        <p:txBody>
          <a:bodyPr anchor="b">
            <a:normAutofit/>
          </a:bodyPr>
          <a:lstStyle/>
          <a:p>
            <a:pPr>
              <a:lnSpc>
                <a:spcPct val="120000"/>
              </a:lnSpc>
              <a:spcBef>
                <a:spcPts val="0"/>
              </a:spcBef>
            </a:pPr>
            <a:r>
              <a:rPr lang="en-MY">
                <a:solidFill>
                  <a:srgbClr val="7A3E9D"/>
                </a:solidFill>
                <a:latin typeface="Menlo" panose="020B0609030804020204" pitchFamily="49" charset="0"/>
              </a:rPr>
              <a:t>class</a:t>
            </a:r>
            <a:r>
              <a:rPr lang="en-MY">
                <a:solidFill>
                  <a:srgbClr val="333333"/>
                </a:solidFill>
                <a:latin typeface="Menlo" panose="020B0609030804020204" pitchFamily="49" charset="0"/>
              </a:rPr>
              <a:t> </a:t>
            </a:r>
            <a:r>
              <a:rPr lang="en-MY" b="1">
                <a:solidFill>
                  <a:srgbClr val="7A3E9D"/>
                </a:solidFill>
                <a:latin typeface="Menlo" panose="020B0609030804020204" pitchFamily="49" charset="0"/>
              </a:rPr>
              <a:t>Brand</a:t>
            </a:r>
            <a:r>
              <a:rPr lang="en-MY">
                <a:solidFill>
                  <a:srgbClr val="333333"/>
                </a:solidFill>
                <a:latin typeface="Menlo" panose="020B0609030804020204" pitchFamily="49" charset="0"/>
              </a:rPr>
              <a:t> </a:t>
            </a:r>
            <a:r>
              <a:rPr lang="en-MY">
                <a:solidFill>
                  <a:srgbClr val="4B83CD"/>
                </a:solidFill>
                <a:latin typeface="Menlo" panose="020B0609030804020204" pitchFamily="49" charset="0"/>
              </a:rPr>
              <a:t>extends</a:t>
            </a:r>
            <a:r>
              <a:rPr lang="en-MY">
                <a:solidFill>
                  <a:srgbClr val="333333"/>
                </a:solidFill>
                <a:latin typeface="Menlo" panose="020B0609030804020204" pitchFamily="49" charset="0"/>
              </a:rPr>
              <a:t> </a:t>
            </a:r>
            <a:r>
              <a:rPr lang="en-MY" b="1">
                <a:solidFill>
                  <a:srgbClr val="7A3E9D"/>
                </a:solidFill>
                <a:latin typeface="Menlo" panose="020B0609030804020204" pitchFamily="49" charset="0"/>
              </a:rPr>
              <a:t>Model</a:t>
            </a:r>
            <a:endParaRPr lang="en-MY" dirty="0">
              <a:solidFill>
                <a:srgbClr val="333333"/>
              </a:solidFill>
              <a:latin typeface="Menlo" panose="020B0609030804020204" pitchFamily="49" charset="0"/>
            </a:endParaRPr>
          </a:p>
          <a:p>
            <a:pPr>
              <a:lnSpc>
                <a:spcPct val="120000"/>
              </a:lnSpc>
              <a:spcBef>
                <a:spcPts val="0"/>
              </a:spcBef>
            </a:pP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a:lnSpc>
                <a:spcPct val="120000"/>
              </a:lnSpc>
              <a:spcBef>
                <a:spcPts val="0"/>
              </a:spcBef>
            </a:pPr>
            <a:r>
              <a:rPr lang="en-MY">
                <a:solidFill>
                  <a:srgbClr val="4B83CD"/>
                </a:solidFill>
                <a:latin typeface="Menlo" panose="020B0609030804020204" pitchFamily="49" charset="0"/>
              </a:rPr>
              <a:t>   protected</a:t>
            </a:r>
            <a:r>
              <a:rPr lang="en-MY">
                <a:solidFill>
                  <a:srgbClr val="333333"/>
                </a:solidFill>
                <a:latin typeface="Menlo" panose="020B0609030804020204" pitchFamily="49" charset="0"/>
              </a:rPr>
              <a:t> </a:t>
            </a:r>
            <a:r>
              <a:rPr lang="en-MY">
                <a:solidFill>
                  <a:srgbClr val="777777"/>
                </a:solidFill>
                <a:latin typeface="Menlo" panose="020B0609030804020204" pitchFamily="49" charset="0"/>
              </a:rPr>
              <a:t>$</a:t>
            </a:r>
            <a:r>
              <a:rPr lang="en-MY">
                <a:solidFill>
                  <a:srgbClr val="7A3E9D"/>
                </a:solidFill>
                <a:latin typeface="Menlo" panose="020B0609030804020204" pitchFamily="49" charset="0"/>
              </a:rPr>
              <a:t>table</a:t>
            </a:r>
            <a:r>
              <a:rPr lang="en-MY">
                <a:solidFill>
                  <a:srgbClr val="333333"/>
                </a:solidFill>
                <a:latin typeface="Menlo" panose="020B0609030804020204" pitchFamily="49" charset="0"/>
              </a:rPr>
              <a:t> </a:t>
            </a:r>
            <a:r>
              <a:rPr lang="en-MY">
                <a:solidFill>
                  <a:srgbClr val="777777"/>
                </a:solidFill>
                <a:latin typeface="Menlo" panose="020B0609030804020204" pitchFamily="49" charset="0"/>
              </a:rPr>
              <a:t>=</a:t>
            </a:r>
            <a:r>
              <a:rPr lang="en-MY">
                <a:solidFill>
                  <a:srgbClr val="333333"/>
                </a:solidFill>
                <a:latin typeface="Menlo" panose="020B0609030804020204" pitchFamily="49" charset="0"/>
              </a:rPr>
              <a:t> </a:t>
            </a:r>
            <a:r>
              <a:rPr lang="en-MY">
                <a:solidFill>
                  <a:srgbClr val="777777"/>
                </a:solidFill>
                <a:latin typeface="Menlo" panose="020B0609030804020204" pitchFamily="49" charset="0"/>
              </a:rPr>
              <a:t>'</a:t>
            </a:r>
            <a:r>
              <a:rPr lang="en-MY">
                <a:solidFill>
                  <a:srgbClr val="448C27"/>
                </a:solidFill>
                <a:latin typeface="Menlo" panose="020B0609030804020204" pitchFamily="49" charset="0"/>
              </a:rPr>
              <a:t>brand</a:t>
            </a: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a:lnSpc>
                <a:spcPct val="120000"/>
              </a:lnSpc>
              <a:spcBef>
                <a:spcPts val="0"/>
              </a:spcBef>
            </a:pPr>
            <a:r>
              <a:rPr lang="en-MY" dirty="0">
                <a:solidFill>
                  <a:srgbClr val="777777"/>
                </a:solidFill>
                <a:latin typeface="Menlo" panose="020B0609030804020204" pitchFamily="49" charset="0"/>
              </a:rPr>
              <a:t>}</a:t>
            </a:r>
          </a:p>
          <a:p>
            <a:pPr>
              <a:lnSpc>
                <a:spcPct val="120000"/>
              </a:lnSpc>
              <a:spcBef>
                <a:spcPts val="0"/>
              </a:spcBef>
            </a:pPr>
            <a:endParaRPr lang="en-MY" dirty="0">
              <a:solidFill>
                <a:srgbClr val="333333"/>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6104316" y="1129101"/>
            <a:ext cx="3233962" cy="461665"/>
          </a:xfrm>
          <a:prstGeom prst="rect">
            <a:avLst/>
          </a:prstGeom>
          <a:noFill/>
        </p:spPr>
        <p:txBody>
          <a:bodyPr wrap="none" rtlCol="0">
            <a:spAutoFit/>
          </a:bodyPr>
          <a:lstStyle/>
          <a:p>
            <a:pPr algn="ctr"/>
            <a:r>
              <a:rPr lang="en-US" sz="2400"/>
              <a:t>Edit file </a:t>
            </a:r>
            <a:r>
              <a:rPr lang="en-US" sz="2400">
                <a:highlight>
                  <a:srgbClr val="800000"/>
                </a:highlight>
              </a:rPr>
              <a:t>app</a:t>
            </a:r>
            <a:r>
              <a:rPr lang="en-US" sz="2400" dirty="0">
                <a:highlight>
                  <a:srgbClr val="800000"/>
                </a:highlight>
              </a:rPr>
              <a:t>/</a:t>
            </a:r>
            <a:r>
              <a:rPr lang="en-US" sz="2400" dirty="0" err="1">
                <a:highlight>
                  <a:srgbClr val="800000"/>
                </a:highlight>
              </a:rPr>
              <a:t>Brand.php</a:t>
            </a:r>
            <a:endParaRPr lang="en-US" sz="2400" dirty="0">
              <a:highlight>
                <a:srgbClr val="800000"/>
              </a:highlight>
            </a:endParaRPr>
          </a:p>
        </p:txBody>
      </p:sp>
    </p:spTree>
    <p:extLst>
      <p:ext uri="{BB962C8B-B14F-4D97-AF65-F5344CB8AC3E}">
        <p14:creationId xmlns:p14="http://schemas.microsoft.com/office/powerpoint/2010/main" val="309030756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CONTROLLER - pass DATA</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959262"/>
            <a:ext cx="7006999" cy="2086196"/>
          </a:xfrm>
          <a:solidFill>
            <a:schemeClr val="tx1"/>
          </a:solidFill>
        </p:spPr>
        <p:txBody>
          <a:bodyPr anchor="b">
            <a:normAutofit/>
          </a:bodyPr>
          <a:lstStyle/>
          <a:p>
            <a:pPr>
              <a:lnSpc>
                <a:spcPct val="100000"/>
              </a:lnSpc>
              <a:spcBef>
                <a:spcPts val="0"/>
              </a:spcBef>
            </a:pPr>
            <a:r>
              <a:rPr lang="en-MY" sz="1500" dirty="0">
                <a:solidFill>
                  <a:srgbClr val="4B83CD"/>
                </a:solidFill>
                <a:latin typeface="Menlo" panose="020B0609030804020204" pitchFamily="49" charset="0"/>
              </a:rPr>
              <a:t>public</a:t>
            </a:r>
            <a:r>
              <a:rPr lang="en-MY" sz="1500" dirty="0">
                <a:solidFill>
                  <a:srgbClr val="333333"/>
                </a:solidFill>
                <a:latin typeface="Menlo" panose="020B0609030804020204" pitchFamily="49" charset="0"/>
              </a:rPr>
              <a:t> </a:t>
            </a:r>
            <a:r>
              <a:rPr lang="en-MY" sz="1500" dirty="0">
                <a:solidFill>
                  <a:srgbClr val="7A3E9D"/>
                </a:solidFill>
                <a:latin typeface="Menlo" panose="020B0609030804020204" pitchFamily="49" charset="0"/>
              </a:rPr>
              <a:t>function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index</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p>
          <a:p>
            <a:pPr>
              <a:lnSpc>
                <a:spcPct val="100000"/>
              </a:lnSpc>
              <a:spcBef>
                <a:spcPts val="0"/>
              </a:spcBef>
            </a:pPr>
            <a:r>
              <a:rPr lang="en-MY" sz="1500" dirty="0">
                <a:solidFill>
                  <a:srgbClr val="777777"/>
                </a:solidFill>
                <a:latin typeface="Menlo" panose="020B0609030804020204" pitchFamily="49" charset="0"/>
              </a:rPr>
              <a:t>   </a:t>
            </a:r>
            <a:r>
              <a:rPr lang="en-MY" sz="1500" dirty="0">
                <a:solidFill>
                  <a:srgbClr val="777777"/>
                </a:solidFill>
                <a:highlight>
                  <a:srgbClr val="FFFF00"/>
                </a:highlight>
                <a:latin typeface="Menlo" panose="020B0609030804020204" pitchFamily="49" charset="0"/>
              </a:rPr>
              <a:t>$</a:t>
            </a:r>
            <a:r>
              <a:rPr lang="en-MY" sz="1500" dirty="0">
                <a:solidFill>
                  <a:srgbClr val="7A3E9D"/>
                </a:solidFill>
                <a:highlight>
                  <a:srgbClr val="FFFF00"/>
                </a:highlight>
                <a:latin typeface="Menlo" panose="020B0609030804020204" pitchFamily="49" charset="0"/>
              </a:rPr>
              <a:t>inventories</a:t>
            </a:r>
            <a:r>
              <a:rPr lang="en-MY" sz="1500" dirty="0">
                <a:solidFill>
                  <a:srgbClr val="333333"/>
                </a:solidFill>
                <a:highlight>
                  <a:srgbClr val="FFFF00"/>
                </a:highlight>
                <a:latin typeface="Menlo" panose="020B0609030804020204" pitchFamily="49" charset="0"/>
              </a:rPr>
              <a:t> </a:t>
            </a:r>
            <a:r>
              <a:rPr lang="en-MY" sz="1500" dirty="0">
                <a:solidFill>
                  <a:srgbClr val="777777"/>
                </a:solidFill>
                <a:highlight>
                  <a:srgbClr val="FFFF00"/>
                </a:highlight>
                <a:latin typeface="Menlo" panose="020B0609030804020204" pitchFamily="49" charset="0"/>
              </a:rPr>
              <a:t>=</a:t>
            </a:r>
            <a:r>
              <a:rPr lang="en-MY" sz="1500" dirty="0">
                <a:solidFill>
                  <a:srgbClr val="333333"/>
                </a:solidFill>
                <a:highlight>
                  <a:srgbClr val="FFFF00"/>
                </a:highlight>
                <a:latin typeface="Menlo" panose="020B0609030804020204" pitchFamily="49" charset="0"/>
              </a:rPr>
              <a:t> </a:t>
            </a:r>
            <a:r>
              <a:rPr lang="en-MY" sz="1500" b="1" dirty="0">
                <a:solidFill>
                  <a:srgbClr val="7A3E9D"/>
                </a:solidFill>
                <a:highlight>
                  <a:srgbClr val="FFFF00"/>
                </a:highlight>
                <a:latin typeface="Menlo" panose="020B0609030804020204" pitchFamily="49" charset="0"/>
              </a:rPr>
              <a:t>Inventory</a:t>
            </a:r>
            <a:r>
              <a:rPr lang="en-MY" sz="1500" dirty="0">
                <a:solidFill>
                  <a:srgbClr val="777777"/>
                </a:solidFill>
                <a:highlight>
                  <a:srgbClr val="FFFF00"/>
                </a:highlight>
                <a:latin typeface="Menlo" panose="020B0609030804020204" pitchFamily="49" charset="0"/>
              </a:rPr>
              <a:t>::</a:t>
            </a:r>
            <a:r>
              <a:rPr lang="en-MY" sz="1500" b="1" dirty="0">
                <a:solidFill>
                  <a:srgbClr val="AA3731"/>
                </a:solidFill>
                <a:highlight>
                  <a:srgbClr val="FFFF00"/>
                </a:highlight>
                <a:latin typeface="Menlo" panose="020B0609030804020204" pitchFamily="49" charset="0"/>
              </a:rPr>
              <a:t>all</a:t>
            </a:r>
            <a:r>
              <a:rPr lang="en-MY" sz="1500" dirty="0">
                <a:solidFill>
                  <a:srgbClr val="777777"/>
                </a:solidFill>
                <a:highlight>
                  <a:srgbClr val="FFFF00"/>
                </a:highlight>
                <a:latin typeface="Menlo" panose="020B0609030804020204" pitchFamily="49" charset="0"/>
              </a:rPr>
              <a:t>();</a:t>
            </a:r>
            <a:endParaRPr lang="en-MY" sz="1500" dirty="0">
              <a:solidFill>
                <a:srgbClr val="333333"/>
              </a:solidFill>
              <a:highlight>
                <a:srgbClr val="FFFF00"/>
              </a:highlight>
              <a:latin typeface="Menlo" panose="020B0609030804020204" pitchFamily="49" charset="0"/>
            </a:endParaRPr>
          </a:p>
          <a:p>
            <a:pPr>
              <a:lnSpc>
                <a:spcPct val="100000"/>
              </a:lnSpc>
              <a:spcBef>
                <a:spcPts val="0"/>
              </a:spcBef>
            </a:pPr>
            <a:r>
              <a:rPr lang="en-MY" sz="1500" dirty="0">
                <a:solidFill>
                  <a:srgbClr val="4B83CD"/>
                </a:solidFill>
                <a:latin typeface="Menlo" panose="020B0609030804020204" pitchFamily="49" charset="0"/>
              </a:rPr>
              <a:t>   return</a:t>
            </a:r>
            <a:r>
              <a:rPr lang="en-MY" sz="1500" dirty="0">
                <a:solidFill>
                  <a:srgbClr val="333333"/>
                </a:solidFill>
                <a:latin typeface="Menlo" panose="020B0609030804020204" pitchFamily="49" charset="0"/>
              </a:rPr>
              <a:t> </a:t>
            </a:r>
            <a:r>
              <a:rPr lang="en-MY" sz="1500" b="1" dirty="0">
                <a:solidFill>
                  <a:srgbClr val="AA3731"/>
                </a:solidFill>
                <a:latin typeface="Menlo" panose="020B0609030804020204" pitchFamily="49" charset="0"/>
              </a:rPr>
              <a:t>view</a:t>
            </a:r>
            <a:r>
              <a:rPr lang="en-MY" sz="1500" dirty="0">
                <a:solidFill>
                  <a:srgbClr val="777777"/>
                </a:solidFill>
                <a:latin typeface="Menlo" panose="020B0609030804020204" pitchFamily="49" charset="0"/>
              </a:rPr>
              <a:t>('</a:t>
            </a:r>
            <a:r>
              <a:rPr lang="en-MY" sz="1500" dirty="0">
                <a:solidFill>
                  <a:srgbClr val="448C27"/>
                </a:solidFill>
                <a:latin typeface="Menlo" panose="020B0609030804020204" pitchFamily="49" charset="0"/>
              </a:rPr>
              <a:t>inventory/index</a:t>
            </a:r>
            <a:r>
              <a:rPr lang="en-MY" sz="1500" dirty="0">
                <a:solidFill>
                  <a:srgbClr val="777777"/>
                </a:solidFill>
                <a:latin typeface="Menlo" panose="020B0609030804020204" pitchFamily="49" charset="0"/>
              </a:rPr>
              <a:t>'</a:t>
            </a:r>
            <a:r>
              <a:rPr lang="en-MY" sz="1500" dirty="0">
                <a:solidFill>
                  <a:srgbClr val="777777"/>
                </a:solidFill>
                <a:highlight>
                  <a:srgbClr val="FFFF00"/>
                </a:highlight>
                <a:latin typeface="Menlo" panose="020B0609030804020204" pitchFamily="49" charset="0"/>
              </a:rPr>
              <a:t>,</a:t>
            </a:r>
            <a:r>
              <a:rPr lang="en-MY" sz="1500" dirty="0">
                <a:solidFill>
                  <a:srgbClr val="333333"/>
                </a:solidFill>
                <a:highlight>
                  <a:srgbClr val="FFFF00"/>
                </a:highlight>
                <a:latin typeface="Menlo" panose="020B0609030804020204" pitchFamily="49" charset="0"/>
              </a:rPr>
              <a:t> </a:t>
            </a:r>
            <a:r>
              <a:rPr lang="en-MY" sz="1500" b="1" dirty="0">
                <a:solidFill>
                  <a:srgbClr val="AA3731"/>
                </a:solidFill>
                <a:highlight>
                  <a:srgbClr val="FFFF00"/>
                </a:highlight>
                <a:latin typeface="Menlo" panose="020B0609030804020204" pitchFamily="49" charset="0"/>
              </a:rPr>
              <a:t>compact</a:t>
            </a:r>
            <a:r>
              <a:rPr lang="en-MY" sz="1500" dirty="0">
                <a:solidFill>
                  <a:srgbClr val="777777"/>
                </a:solidFill>
                <a:highlight>
                  <a:srgbClr val="FFFF00"/>
                </a:highlight>
                <a:latin typeface="Menlo" panose="020B0609030804020204" pitchFamily="49" charset="0"/>
              </a:rPr>
              <a:t>('</a:t>
            </a:r>
            <a:r>
              <a:rPr lang="en-MY" sz="1500" dirty="0">
                <a:solidFill>
                  <a:srgbClr val="448C27"/>
                </a:solidFill>
                <a:highlight>
                  <a:srgbClr val="FFFF00"/>
                </a:highlight>
                <a:latin typeface="Menlo" panose="020B0609030804020204" pitchFamily="49" charset="0"/>
              </a:rPr>
              <a:t>inventories</a:t>
            </a:r>
            <a:r>
              <a:rPr lang="en-MY" sz="1500" dirty="0">
                <a:solidFill>
                  <a:srgbClr val="777777"/>
                </a:solidFill>
                <a:highlight>
                  <a:srgbClr val="FFFF00"/>
                </a:highlight>
                <a:latin typeface="Menlo" panose="020B0609030804020204" pitchFamily="49" charset="0"/>
              </a:rPr>
              <a:t>')</a:t>
            </a:r>
            <a:r>
              <a:rPr lang="en-MY" sz="1500" dirty="0">
                <a:solidFill>
                  <a:srgbClr val="777777"/>
                </a:solidFill>
                <a:latin typeface="Menlo" panose="020B0609030804020204" pitchFamily="49" charset="0"/>
              </a:rPr>
              <a:t>);</a:t>
            </a:r>
            <a:endParaRPr lang="en-MY" sz="1500" dirty="0">
              <a:solidFill>
                <a:srgbClr val="333333"/>
              </a:solidFill>
              <a:latin typeface="Menlo" panose="020B0609030804020204" pitchFamily="49" charset="0"/>
            </a:endParaRPr>
          </a:p>
          <a:p>
            <a:pPr>
              <a:lnSpc>
                <a:spcPct val="100000"/>
              </a:lnSpc>
              <a:spcBef>
                <a:spcPts val="0"/>
              </a:spcBef>
            </a:pPr>
            <a:r>
              <a:rPr lang="en-MY" sz="1500" dirty="0">
                <a:solidFill>
                  <a:srgbClr val="777777"/>
                </a:solidFill>
                <a:latin typeface="Menlo" panose="020B0609030804020204" pitchFamily="49" charset="0"/>
              </a:rPr>
              <a:t>}</a:t>
            </a:r>
          </a:p>
          <a:p>
            <a:pPr>
              <a:lnSpc>
                <a:spcPct val="100000"/>
              </a:lnSpc>
              <a:spcBef>
                <a:spcPts val="0"/>
              </a:spcBef>
              <a:spcAft>
                <a:spcPts val="0"/>
              </a:spcAft>
            </a:pPr>
            <a:endParaRPr lang="en-MY" sz="1500" dirty="0">
              <a:solidFill>
                <a:srgbClr val="777777"/>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5704603" y="1129101"/>
            <a:ext cx="4033348" cy="461665"/>
          </a:xfrm>
          <a:prstGeom prst="rect">
            <a:avLst/>
          </a:prstGeom>
          <a:noFill/>
        </p:spPr>
        <p:txBody>
          <a:bodyPr wrap="none" rtlCol="0">
            <a:spAutoFit/>
          </a:bodyPr>
          <a:lstStyle/>
          <a:p>
            <a:pPr algn="ctr"/>
            <a:r>
              <a:rPr lang="en-US" sz="2400"/>
              <a:t>Edit file </a:t>
            </a:r>
            <a:r>
              <a:rPr lang="en-MY" sz="2400">
                <a:highlight>
                  <a:srgbClr val="800000"/>
                </a:highlight>
              </a:rPr>
              <a:t>InventoryController</a:t>
            </a:r>
            <a:r>
              <a:rPr lang="en-US" sz="2400" dirty="0">
                <a:highlight>
                  <a:srgbClr val="800000"/>
                </a:highlight>
              </a:rPr>
              <a:t>.</a:t>
            </a:r>
            <a:r>
              <a:rPr lang="en-US" sz="2400" dirty="0" err="1">
                <a:highlight>
                  <a:srgbClr val="800000"/>
                </a:highlight>
              </a:rPr>
              <a:t>php</a:t>
            </a:r>
            <a:endParaRPr lang="en-US" sz="2400" dirty="0">
              <a:highlight>
                <a:srgbClr val="800000"/>
              </a:highlight>
            </a:endParaRPr>
          </a:p>
        </p:txBody>
      </p:sp>
    </p:spTree>
    <p:extLst>
      <p:ext uri="{BB962C8B-B14F-4D97-AF65-F5344CB8AC3E}">
        <p14:creationId xmlns:p14="http://schemas.microsoft.com/office/powerpoint/2010/main" val="70246304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LARAVEL - Overview</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965864"/>
            <a:ext cx="7006999" cy="3450371"/>
          </a:xfrm>
        </p:spPr>
        <p:txBody>
          <a:bodyPr anchor="b">
            <a:normAutofit/>
          </a:bodyPr>
          <a:lstStyle/>
          <a:p>
            <a:pPr marL="0" indent="0">
              <a:buNone/>
            </a:pPr>
            <a:r>
              <a:rPr lang="en-US" sz="3200" b="1" dirty="0">
                <a:solidFill>
                  <a:srgbClr val="FFFFFF"/>
                </a:solidFill>
              </a:rPr>
              <a:t>Laravel</a:t>
            </a:r>
            <a:r>
              <a:rPr lang="en-US" sz="3200" dirty="0">
                <a:solidFill>
                  <a:srgbClr val="FFFFFF"/>
                </a:solidFill>
              </a:rPr>
              <a:t> is an open-source PHP framework, which is robust and easy to understand. It follows a model-view-controller design pattern. </a:t>
            </a:r>
            <a:endParaRPr lang="en-US" sz="40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594844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INVENTORY LIST - RENDER DATA</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a:t>Edit file </a:t>
            </a:r>
            <a:r>
              <a:rPr lang="en-US" sz="4000">
                <a:highlight>
                  <a:srgbClr val="800000"/>
                </a:highlight>
              </a:rPr>
              <a:t>inventory</a:t>
            </a:r>
            <a:r>
              <a:rPr lang="en-US" sz="4000" dirty="0">
                <a:highlight>
                  <a:srgbClr val="800000"/>
                </a:highlight>
              </a:rPr>
              <a:t>/</a:t>
            </a:r>
            <a:r>
              <a:rPr lang="en-US" sz="4000" dirty="0" err="1">
                <a:highlight>
                  <a:srgbClr val="800000"/>
                </a:highlight>
              </a:rPr>
              <a:t>index.blade.php</a:t>
            </a:r>
            <a:endParaRPr lang="en-US" sz="4000" dirty="0">
              <a:highlight>
                <a:srgbClr val="800000"/>
              </a:highlight>
            </a:endParaRPr>
          </a:p>
        </p:txBody>
      </p:sp>
    </p:spTree>
    <p:extLst>
      <p:ext uri="{BB962C8B-B14F-4D97-AF65-F5344CB8AC3E}">
        <p14:creationId xmlns:p14="http://schemas.microsoft.com/office/powerpoint/2010/main" val="118063817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20000"/>
              </a:lnSpc>
              <a:spcBef>
                <a:spcPts val="0"/>
              </a:spcBef>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table</a:t>
            </a:r>
            <a:r>
              <a:rPr lang="en-MY" sz="1400" dirty="0">
                <a:solidFill>
                  <a:srgbClr val="91B3E0"/>
                </a:solidFill>
                <a:latin typeface="Menlo" panose="020B0609030804020204" pitchFamily="49" charset="0"/>
              </a:rPr>
              <a:t> </a:t>
            </a:r>
            <a:r>
              <a:rPr lang="en-MY" sz="1400" i="1" dirty="0">
                <a:solidFill>
                  <a:srgbClr val="8190A0"/>
                </a:solidFill>
                <a:latin typeface="Menlo" panose="020B0609030804020204" pitchFamily="49" charset="0"/>
              </a:rPr>
              <a:t>id</a:t>
            </a:r>
            <a:r>
              <a:rPr lang="en-MY" sz="1400" dirty="0">
                <a:solidFill>
                  <a:srgbClr val="777777"/>
                </a:solidFill>
                <a:latin typeface="Menlo" panose="020B0609030804020204" pitchFamily="49" charset="0"/>
              </a:rPr>
              <a:t>="</a:t>
            </a:r>
            <a:r>
              <a:rPr lang="en-MY" sz="1400" dirty="0" err="1">
                <a:solidFill>
                  <a:srgbClr val="448C27"/>
                </a:solidFill>
                <a:latin typeface="Menlo" panose="020B0609030804020204" pitchFamily="49" charset="0"/>
              </a:rPr>
              <a:t>datatable</a:t>
            </a:r>
            <a:r>
              <a:rPr lang="en-MY" sz="1400" dirty="0">
                <a:solidFill>
                  <a:srgbClr val="777777"/>
                </a:solidFill>
                <a:latin typeface="Menlo" panose="020B0609030804020204" pitchFamily="49" charset="0"/>
              </a:rPr>
              <a:t>"</a:t>
            </a:r>
            <a:r>
              <a:rPr lang="en-MY" sz="1400" dirty="0">
                <a:solidFill>
                  <a:srgbClr val="91B3E0"/>
                </a:solidFill>
                <a:latin typeface="Menlo" panose="020B0609030804020204" pitchFamily="49" charset="0"/>
              </a:rPr>
              <a:t> </a:t>
            </a:r>
            <a:r>
              <a:rPr lang="en-MY" sz="1400" i="1" dirty="0">
                <a:solidFill>
                  <a:srgbClr val="8190A0"/>
                </a:solidFill>
                <a:latin typeface="Menlo" panose="020B0609030804020204" pitchFamily="49" charset="0"/>
              </a:rPr>
              <a:t>class</a:t>
            </a:r>
            <a:r>
              <a:rPr lang="en-MY" sz="1400" dirty="0">
                <a:solidFill>
                  <a:srgbClr val="91B3E0"/>
                </a:solidFill>
                <a:latin typeface="Menlo" panose="020B0609030804020204" pitchFamily="49" charset="0"/>
              </a:rPr>
              <a:t>=</a:t>
            </a:r>
            <a:r>
              <a:rPr lang="en-MY" sz="1400" dirty="0">
                <a:solidFill>
                  <a:srgbClr val="777777"/>
                </a:solidFill>
                <a:latin typeface="Menlo" panose="020B0609030804020204" pitchFamily="49" charset="0"/>
              </a:rPr>
              <a:t>"</a:t>
            </a:r>
            <a:r>
              <a:rPr lang="en-MY" sz="1400" dirty="0">
                <a:solidFill>
                  <a:srgbClr val="448C27"/>
                </a:solidFill>
                <a:latin typeface="Menlo" panose="020B0609030804020204" pitchFamily="49" charset="0"/>
              </a:rPr>
              <a:t>table table-bordered</a:t>
            </a:r>
            <a:r>
              <a:rPr lang="en-MY" sz="1400" dirty="0">
                <a:solidFill>
                  <a:srgbClr val="777777"/>
                </a:solidFill>
                <a:latin typeface="Menlo" panose="020B0609030804020204" pitchFamily="49" charset="0"/>
              </a:rPr>
              <a:t>"</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128012" lvl="1" indent="0">
              <a:lnSpc>
                <a:spcPct val="120000"/>
              </a:lnSpc>
              <a:spcBef>
                <a:spcPts val="0"/>
              </a:spcBef>
              <a:buNone/>
            </a:pPr>
            <a:r>
              <a:rPr lang="en-MY" sz="1400" dirty="0">
                <a:solidFill>
                  <a:srgbClr val="91B3E0"/>
                </a:solidFill>
                <a:latin typeface="Menlo" panose="020B0609030804020204" pitchFamily="49" charset="0"/>
              </a:rPr>
              <a:t>&lt;</a:t>
            </a:r>
            <a:r>
              <a:rPr lang="en-MY" sz="1400" dirty="0" err="1">
                <a:solidFill>
                  <a:srgbClr val="4B83CD"/>
                </a:solidFill>
                <a:latin typeface="Menlo" panose="020B0609030804020204" pitchFamily="49" charset="0"/>
              </a:rPr>
              <a:t>thead</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310888" lvl="2"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tr</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457188" lvl="3"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Name</a:t>
            </a: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457188" lvl="3"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Brand</a:t>
            </a: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457188" lvl="3"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Total</a:t>
            </a: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10888" lvl="2"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tr</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128012" lvl="1" indent="0">
              <a:lnSpc>
                <a:spcPct val="120000"/>
              </a:lnSpc>
              <a:spcBef>
                <a:spcPts val="0"/>
              </a:spcBef>
              <a:buNone/>
            </a:pPr>
            <a:r>
              <a:rPr lang="en-MY" sz="1400" dirty="0">
                <a:solidFill>
                  <a:srgbClr val="91B3E0"/>
                </a:solidFill>
                <a:latin typeface="Menlo" panose="020B0609030804020204" pitchFamily="49" charset="0"/>
              </a:rPr>
              <a:t>&lt;/</a:t>
            </a:r>
            <a:r>
              <a:rPr lang="en-MY" sz="1400" dirty="0" err="1">
                <a:solidFill>
                  <a:srgbClr val="4B83CD"/>
                </a:solidFill>
                <a:latin typeface="Menlo" panose="020B0609030804020204" pitchFamily="49" charset="0"/>
              </a:rPr>
              <a:t>thead</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128012" lvl="1" indent="0">
              <a:lnSpc>
                <a:spcPct val="120000"/>
              </a:lnSpc>
              <a:spcBef>
                <a:spcPts val="0"/>
              </a:spcBef>
              <a:buNone/>
            </a:pPr>
            <a:r>
              <a:rPr lang="en-MY" sz="1400" dirty="0">
                <a:solidFill>
                  <a:srgbClr val="91B3E0"/>
                </a:solidFill>
                <a:highlight>
                  <a:srgbClr val="FFFF00"/>
                </a:highlight>
                <a:latin typeface="Menlo" panose="020B0609030804020204" pitchFamily="49" charset="0"/>
              </a:rPr>
              <a:t>&lt;</a:t>
            </a:r>
            <a:r>
              <a:rPr lang="en-MY" sz="1400" dirty="0" err="1">
                <a:solidFill>
                  <a:srgbClr val="4B83CD"/>
                </a:solidFill>
                <a:highlight>
                  <a:srgbClr val="FFFF00"/>
                </a:highlight>
                <a:latin typeface="Menlo" panose="020B0609030804020204" pitchFamily="49" charset="0"/>
              </a:rPr>
              <a:t>tbody</a:t>
            </a:r>
            <a:r>
              <a:rPr lang="en-MY" sz="1400" dirty="0">
                <a:solidFill>
                  <a:srgbClr val="91B3E0"/>
                </a:solidFill>
                <a:highlight>
                  <a:srgbClr val="FFFF00"/>
                </a:highlight>
                <a:latin typeface="Menlo" panose="020B0609030804020204" pitchFamily="49" charset="0"/>
              </a:rPr>
              <a:t>&gt;</a:t>
            </a:r>
            <a:endParaRPr lang="en-MY" sz="1400" dirty="0">
              <a:solidFill>
                <a:srgbClr val="333333"/>
              </a:solidFill>
              <a:highlight>
                <a:srgbClr val="FFFF00"/>
              </a:highlight>
              <a:latin typeface="Menlo" panose="020B0609030804020204" pitchFamily="49" charset="0"/>
            </a:endParaRPr>
          </a:p>
          <a:p>
            <a:pPr marL="310888" lvl="2" indent="0">
              <a:lnSpc>
                <a:spcPct val="120000"/>
              </a:lnSpc>
              <a:spcBef>
                <a:spcPts val="0"/>
              </a:spcBef>
              <a:buNone/>
            </a:pPr>
            <a:r>
              <a:rPr lang="en-MY" dirty="0">
                <a:solidFill>
                  <a:srgbClr val="333333"/>
                </a:solidFill>
                <a:highlight>
                  <a:srgbClr val="FFFF00"/>
                </a:highlight>
                <a:latin typeface="Menlo" panose="020B0609030804020204" pitchFamily="49" charset="0"/>
              </a:rPr>
              <a:t>@foreach($inventories as $inventory)</a:t>
            </a:r>
          </a:p>
          <a:p>
            <a:pPr marL="310888" lvl="2" indent="0">
              <a:lnSpc>
                <a:spcPct val="120000"/>
              </a:lnSpc>
              <a:spcBef>
                <a:spcPts val="0"/>
              </a:spcBef>
              <a:buNone/>
            </a:pPr>
            <a:r>
              <a:rPr lang="en-MY" dirty="0">
                <a:solidFill>
                  <a:srgbClr val="91B3E0"/>
                </a:solidFill>
                <a:highlight>
                  <a:srgbClr val="FFFF00"/>
                </a:highlight>
                <a:latin typeface="Menlo" panose="020B0609030804020204" pitchFamily="49" charset="0"/>
              </a:rPr>
              <a:t>&lt;</a:t>
            </a:r>
            <a:r>
              <a:rPr lang="en-MY" dirty="0" err="1">
                <a:solidFill>
                  <a:srgbClr val="4B83CD"/>
                </a:solidFill>
                <a:highlight>
                  <a:srgbClr val="FFFF00"/>
                </a:highlight>
                <a:latin typeface="Menlo" panose="020B0609030804020204" pitchFamily="49" charset="0"/>
              </a:rPr>
              <a:t>tr</a:t>
            </a:r>
            <a:r>
              <a:rPr lang="en-MY" dirty="0">
                <a:solidFill>
                  <a:srgbClr val="91B3E0"/>
                </a:solidFill>
                <a:highlight>
                  <a:srgbClr val="FFFF00"/>
                </a:highlight>
                <a:latin typeface="Menlo" panose="020B0609030804020204" pitchFamily="49" charset="0"/>
              </a:rPr>
              <a:t>&gt;</a:t>
            </a:r>
            <a:endParaRPr lang="en-MY" dirty="0">
              <a:solidFill>
                <a:srgbClr val="333333"/>
              </a:solidFill>
              <a:highlight>
                <a:srgbClr val="FFFF00"/>
              </a:highlight>
              <a:latin typeface="Menlo" panose="020B0609030804020204" pitchFamily="49" charset="0"/>
            </a:endParaRPr>
          </a:p>
          <a:p>
            <a:pPr marL="457188" lvl="3" indent="0">
              <a:lnSpc>
                <a:spcPct val="120000"/>
              </a:lnSpc>
              <a:spcBef>
                <a:spcPts val="0"/>
              </a:spcBef>
              <a:buNone/>
            </a:pPr>
            <a:r>
              <a:rPr lang="en-MY" dirty="0">
                <a:solidFill>
                  <a:srgbClr val="91B3E0"/>
                </a:solidFill>
                <a:highlight>
                  <a:srgbClr val="FFFF00"/>
                </a:highlight>
                <a:latin typeface="Menlo" panose="020B0609030804020204" pitchFamily="49" charset="0"/>
              </a:rPr>
              <a:t>&lt;</a:t>
            </a:r>
            <a:r>
              <a:rPr lang="en-MY" dirty="0">
                <a:solidFill>
                  <a:srgbClr val="4B83CD"/>
                </a:solidFill>
                <a:highlight>
                  <a:srgbClr val="FFFF00"/>
                </a:highlight>
                <a:latin typeface="Menlo" panose="020B0609030804020204" pitchFamily="49" charset="0"/>
              </a:rPr>
              <a:t>td</a:t>
            </a:r>
            <a:r>
              <a:rPr lang="en-MY" dirty="0">
                <a:solidFill>
                  <a:srgbClr val="91B3E0"/>
                </a:solidFill>
                <a:highlight>
                  <a:srgbClr val="FFFF00"/>
                </a:highlight>
                <a:latin typeface="Menlo" panose="020B0609030804020204" pitchFamily="49" charset="0"/>
              </a:rPr>
              <a:t>&gt;</a:t>
            </a:r>
            <a:r>
              <a:rPr lang="en-MY" dirty="0">
                <a:solidFill>
                  <a:srgbClr val="333333"/>
                </a:solidFill>
                <a:highlight>
                  <a:srgbClr val="FFFF00"/>
                </a:highlight>
                <a:latin typeface="Menlo" panose="020B0609030804020204" pitchFamily="49" charset="0"/>
              </a:rPr>
              <a:t>{{ $inventory-&gt;name }}</a:t>
            </a:r>
            <a:r>
              <a:rPr lang="en-MY" dirty="0">
                <a:solidFill>
                  <a:srgbClr val="91B3E0"/>
                </a:solidFill>
                <a:highlight>
                  <a:srgbClr val="FFFF00"/>
                </a:highlight>
                <a:latin typeface="Menlo" panose="020B0609030804020204" pitchFamily="49" charset="0"/>
              </a:rPr>
              <a:t>&lt;/</a:t>
            </a:r>
            <a:r>
              <a:rPr lang="en-MY" dirty="0">
                <a:solidFill>
                  <a:srgbClr val="4B83CD"/>
                </a:solidFill>
                <a:highlight>
                  <a:srgbClr val="FFFF00"/>
                </a:highlight>
                <a:latin typeface="Menlo" panose="020B0609030804020204" pitchFamily="49" charset="0"/>
              </a:rPr>
              <a:t>td</a:t>
            </a:r>
            <a:r>
              <a:rPr lang="en-MY" dirty="0">
                <a:solidFill>
                  <a:srgbClr val="91B3E0"/>
                </a:solidFill>
                <a:highlight>
                  <a:srgbClr val="FFFF00"/>
                </a:highlight>
                <a:latin typeface="Menlo" panose="020B0609030804020204" pitchFamily="49" charset="0"/>
              </a:rPr>
              <a:t>&gt;</a:t>
            </a:r>
            <a:endParaRPr lang="en-MY" dirty="0">
              <a:solidFill>
                <a:srgbClr val="333333"/>
              </a:solidFill>
              <a:highlight>
                <a:srgbClr val="FFFF00"/>
              </a:highlight>
              <a:latin typeface="Menlo" panose="020B0609030804020204" pitchFamily="49" charset="0"/>
            </a:endParaRPr>
          </a:p>
          <a:p>
            <a:pPr marL="457188" lvl="3" indent="0">
              <a:lnSpc>
                <a:spcPct val="120000"/>
              </a:lnSpc>
              <a:spcBef>
                <a:spcPts val="0"/>
              </a:spcBef>
              <a:buNone/>
            </a:pPr>
            <a:r>
              <a:rPr lang="en-MY" dirty="0">
                <a:solidFill>
                  <a:srgbClr val="91B3E0"/>
                </a:solidFill>
                <a:highlight>
                  <a:srgbClr val="FFFF00"/>
                </a:highlight>
                <a:latin typeface="Menlo" panose="020B0609030804020204" pitchFamily="49" charset="0"/>
              </a:rPr>
              <a:t>&lt;</a:t>
            </a:r>
            <a:r>
              <a:rPr lang="en-MY" dirty="0">
                <a:solidFill>
                  <a:srgbClr val="4B83CD"/>
                </a:solidFill>
                <a:highlight>
                  <a:srgbClr val="FFFF00"/>
                </a:highlight>
                <a:latin typeface="Menlo" panose="020B0609030804020204" pitchFamily="49" charset="0"/>
              </a:rPr>
              <a:t>td</a:t>
            </a:r>
            <a:r>
              <a:rPr lang="en-MY" dirty="0">
                <a:solidFill>
                  <a:srgbClr val="91B3E0"/>
                </a:solidFill>
                <a:highlight>
                  <a:srgbClr val="FFFF00"/>
                </a:highlight>
                <a:latin typeface="Menlo" panose="020B0609030804020204" pitchFamily="49" charset="0"/>
              </a:rPr>
              <a:t>&gt;</a:t>
            </a:r>
            <a:r>
              <a:rPr lang="en-MY" dirty="0">
                <a:solidFill>
                  <a:srgbClr val="333333"/>
                </a:solidFill>
                <a:highlight>
                  <a:srgbClr val="FFFF00"/>
                </a:highlight>
                <a:latin typeface="Menlo" panose="020B0609030804020204" pitchFamily="49" charset="0"/>
              </a:rPr>
              <a:t>{{ $inventory-&gt;</a:t>
            </a:r>
            <a:r>
              <a:rPr lang="en-MY" dirty="0" err="1">
                <a:solidFill>
                  <a:srgbClr val="333333"/>
                </a:solidFill>
                <a:highlight>
                  <a:srgbClr val="FFFF00"/>
                </a:highlight>
                <a:latin typeface="Menlo" panose="020B0609030804020204" pitchFamily="49" charset="0"/>
              </a:rPr>
              <a:t>brand_id</a:t>
            </a:r>
            <a:r>
              <a:rPr lang="en-MY" dirty="0">
                <a:solidFill>
                  <a:srgbClr val="333333"/>
                </a:solidFill>
                <a:highlight>
                  <a:srgbClr val="FFFF00"/>
                </a:highlight>
                <a:latin typeface="Menlo" panose="020B0609030804020204" pitchFamily="49" charset="0"/>
              </a:rPr>
              <a:t> }}</a:t>
            </a:r>
            <a:r>
              <a:rPr lang="en-MY" dirty="0">
                <a:solidFill>
                  <a:srgbClr val="91B3E0"/>
                </a:solidFill>
                <a:highlight>
                  <a:srgbClr val="FFFF00"/>
                </a:highlight>
                <a:latin typeface="Menlo" panose="020B0609030804020204" pitchFamily="49" charset="0"/>
              </a:rPr>
              <a:t>&lt;/</a:t>
            </a:r>
            <a:r>
              <a:rPr lang="en-MY" dirty="0">
                <a:solidFill>
                  <a:srgbClr val="4B83CD"/>
                </a:solidFill>
                <a:highlight>
                  <a:srgbClr val="FFFF00"/>
                </a:highlight>
                <a:latin typeface="Menlo" panose="020B0609030804020204" pitchFamily="49" charset="0"/>
              </a:rPr>
              <a:t>td</a:t>
            </a:r>
            <a:r>
              <a:rPr lang="en-MY" dirty="0">
                <a:solidFill>
                  <a:srgbClr val="91B3E0"/>
                </a:solidFill>
                <a:highlight>
                  <a:srgbClr val="FFFF00"/>
                </a:highlight>
                <a:latin typeface="Menlo" panose="020B0609030804020204" pitchFamily="49" charset="0"/>
              </a:rPr>
              <a:t>&gt;</a:t>
            </a:r>
            <a:endParaRPr lang="en-MY" dirty="0">
              <a:solidFill>
                <a:srgbClr val="333333"/>
              </a:solidFill>
              <a:highlight>
                <a:srgbClr val="FFFF00"/>
              </a:highlight>
              <a:latin typeface="Menlo" panose="020B0609030804020204" pitchFamily="49" charset="0"/>
            </a:endParaRPr>
          </a:p>
          <a:p>
            <a:pPr marL="457188" lvl="3" indent="0">
              <a:lnSpc>
                <a:spcPct val="120000"/>
              </a:lnSpc>
              <a:spcBef>
                <a:spcPts val="0"/>
              </a:spcBef>
              <a:buNone/>
            </a:pPr>
            <a:r>
              <a:rPr lang="en-MY" dirty="0">
                <a:solidFill>
                  <a:srgbClr val="91B3E0"/>
                </a:solidFill>
                <a:highlight>
                  <a:srgbClr val="FFFF00"/>
                </a:highlight>
                <a:latin typeface="Menlo" panose="020B0609030804020204" pitchFamily="49" charset="0"/>
              </a:rPr>
              <a:t>&lt;</a:t>
            </a:r>
            <a:r>
              <a:rPr lang="en-MY" dirty="0">
                <a:solidFill>
                  <a:srgbClr val="4B83CD"/>
                </a:solidFill>
                <a:highlight>
                  <a:srgbClr val="FFFF00"/>
                </a:highlight>
                <a:latin typeface="Menlo" panose="020B0609030804020204" pitchFamily="49" charset="0"/>
              </a:rPr>
              <a:t>td</a:t>
            </a:r>
            <a:r>
              <a:rPr lang="en-MY" dirty="0">
                <a:solidFill>
                  <a:srgbClr val="91B3E0"/>
                </a:solidFill>
                <a:highlight>
                  <a:srgbClr val="FFFF00"/>
                </a:highlight>
                <a:latin typeface="Menlo" panose="020B0609030804020204" pitchFamily="49" charset="0"/>
              </a:rPr>
              <a:t>&gt;</a:t>
            </a:r>
            <a:r>
              <a:rPr lang="en-MY" dirty="0">
                <a:solidFill>
                  <a:srgbClr val="333333"/>
                </a:solidFill>
                <a:highlight>
                  <a:srgbClr val="FFFF00"/>
                </a:highlight>
                <a:latin typeface="Menlo" panose="020B0609030804020204" pitchFamily="49" charset="0"/>
              </a:rPr>
              <a:t>{{ $inventory-&gt;total }}</a:t>
            </a:r>
            <a:r>
              <a:rPr lang="en-MY" dirty="0">
                <a:solidFill>
                  <a:srgbClr val="91B3E0"/>
                </a:solidFill>
                <a:highlight>
                  <a:srgbClr val="FFFF00"/>
                </a:highlight>
                <a:latin typeface="Menlo" panose="020B0609030804020204" pitchFamily="49" charset="0"/>
              </a:rPr>
              <a:t>&lt;/</a:t>
            </a:r>
            <a:r>
              <a:rPr lang="en-MY" dirty="0">
                <a:solidFill>
                  <a:srgbClr val="4B83CD"/>
                </a:solidFill>
                <a:highlight>
                  <a:srgbClr val="FFFF00"/>
                </a:highlight>
                <a:latin typeface="Menlo" panose="020B0609030804020204" pitchFamily="49" charset="0"/>
              </a:rPr>
              <a:t>td</a:t>
            </a:r>
            <a:r>
              <a:rPr lang="en-MY" dirty="0">
                <a:solidFill>
                  <a:srgbClr val="91B3E0"/>
                </a:solidFill>
                <a:highlight>
                  <a:srgbClr val="FFFF00"/>
                </a:highlight>
                <a:latin typeface="Menlo" panose="020B0609030804020204" pitchFamily="49" charset="0"/>
              </a:rPr>
              <a:t>&gt;</a:t>
            </a:r>
            <a:endParaRPr lang="en-MY" dirty="0">
              <a:solidFill>
                <a:srgbClr val="333333"/>
              </a:solidFill>
              <a:highlight>
                <a:srgbClr val="FFFF00"/>
              </a:highlight>
              <a:latin typeface="Menlo" panose="020B0609030804020204" pitchFamily="49" charset="0"/>
            </a:endParaRPr>
          </a:p>
          <a:p>
            <a:pPr marL="310888" lvl="2" indent="0">
              <a:lnSpc>
                <a:spcPct val="120000"/>
              </a:lnSpc>
              <a:spcBef>
                <a:spcPts val="0"/>
              </a:spcBef>
              <a:buNone/>
            </a:pPr>
            <a:r>
              <a:rPr lang="en-MY" dirty="0">
                <a:solidFill>
                  <a:srgbClr val="91B3E0"/>
                </a:solidFill>
                <a:highlight>
                  <a:srgbClr val="FFFF00"/>
                </a:highlight>
                <a:latin typeface="Menlo" panose="020B0609030804020204" pitchFamily="49" charset="0"/>
              </a:rPr>
              <a:t>&lt;/</a:t>
            </a:r>
            <a:r>
              <a:rPr lang="en-MY" dirty="0" err="1">
                <a:solidFill>
                  <a:srgbClr val="4B83CD"/>
                </a:solidFill>
                <a:highlight>
                  <a:srgbClr val="FFFF00"/>
                </a:highlight>
                <a:latin typeface="Menlo" panose="020B0609030804020204" pitchFamily="49" charset="0"/>
              </a:rPr>
              <a:t>tr</a:t>
            </a:r>
            <a:r>
              <a:rPr lang="en-MY" dirty="0">
                <a:solidFill>
                  <a:srgbClr val="91B3E0"/>
                </a:solidFill>
                <a:highlight>
                  <a:srgbClr val="FFFF00"/>
                </a:highlight>
                <a:latin typeface="Menlo" panose="020B0609030804020204" pitchFamily="49" charset="0"/>
              </a:rPr>
              <a:t>&gt;</a:t>
            </a:r>
            <a:endParaRPr lang="en-MY" dirty="0">
              <a:solidFill>
                <a:srgbClr val="333333"/>
              </a:solidFill>
              <a:highlight>
                <a:srgbClr val="FFFF00"/>
              </a:highlight>
              <a:latin typeface="Menlo" panose="020B0609030804020204" pitchFamily="49" charset="0"/>
            </a:endParaRPr>
          </a:p>
          <a:p>
            <a:pPr marL="310888" lvl="2" indent="0">
              <a:lnSpc>
                <a:spcPct val="120000"/>
              </a:lnSpc>
              <a:spcBef>
                <a:spcPts val="0"/>
              </a:spcBef>
              <a:buNone/>
            </a:pPr>
            <a:r>
              <a:rPr lang="en-MY" dirty="0">
                <a:solidFill>
                  <a:srgbClr val="333333"/>
                </a:solidFill>
                <a:highlight>
                  <a:srgbClr val="FFFF00"/>
                </a:highlight>
                <a:latin typeface="Menlo" panose="020B0609030804020204" pitchFamily="49" charset="0"/>
              </a:rPr>
              <a:t>@</a:t>
            </a:r>
            <a:r>
              <a:rPr lang="en-MY" dirty="0" err="1">
                <a:solidFill>
                  <a:srgbClr val="333333"/>
                </a:solidFill>
                <a:highlight>
                  <a:srgbClr val="FFFF00"/>
                </a:highlight>
                <a:latin typeface="Menlo" panose="020B0609030804020204" pitchFamily="49" charset="0"/>
              </a:rPr>
              <a:t>endforeach</a:t>
            </a:r>
            <a:endParaRPr lang="en-MY" dirty="0">
              <a:solidFill>
                <a:srgbClr val="333333"/>
              </a:solidFill>
              <a:highlight>
                <a:srgbClr val="FFFF00"/>
              </a:highlight>
              <a:latin typeface="Menlo" panose="020B0609030804020204" pitchFamily="49" charset="0"/>
            </a:endParaRPr>
          </a:p>
          <a:p>
            <a:pPr marL="128012" lvl="1" indent="0">
              <a:lnSpc>
                <a:spcPct val="120000"/>
              </a:lnSpc>
              <a:spcBef>
                <a:spcPts val="0"/>
              </a:spcBef>
              <a:buNone/>
            </a:pPr>
            <a:r>
              <a:rPr lang="en-MY" sz="1400" dirty="0">
                <a:solidFill>
                  <a:srgbClr val="91B3E0"/>
                </a:solidFill>
                <a:highlight>
                  <a:srgbClr val="FFFF00"/>
                </a:highlight>
                <a:latin typeface="Menlo" panose="020B0609030804020204" pitchFamily="49" charset="0"/>
              </a:rPr>
              <a:t>&lt;/</a:t>
            </a:r>
            <a:r>
              <a:rPr lang="en-MY" sz="1400" dirty="0" err="1">
                <a:solidFill>
                  <a:srgbClr val="4B83CD"/>
                </a:solidFill>
                <a:highlight>
                  <a:srgbClr val="FFFF00"/>
                </a:highlight>
                <a:latin typeface="Menlo" panose="020B0609030804020204" pitchFamily="49" charset="0"/>
              </a:rPr>
              <a:t>tbody</a:t>
            </a:r>
            <a:r>
              <a:rPr lang="en-MY" sz="1400" dirty="0">
                <a:solidFill>
                  <a:srgbClr val="91B3E0"/>
                </a:solidFill>
                <a:highlight>
                  <a:srgbClr val="FFFF00"/>
                </a:highlight>
                <a:latin typeface="Menlo" panose="020B0609030804020204" pitchFamily="49" charset="0"/>
              </a:rPr>
              <a:t>&gt;</a:t>
            </a:r>
            <a:endParaRPr lang="en-MY" sz="1400" dirty="0">
              <a:solidFill>
                <a:srgbClr val="333333"/>
              </a:solidFill>
              <a:highlight>
                <a:srgbClr val="FFFF00"/>
              </a:highlight>
              <a:latin typeface="Menlo" panose="020B0609030804020204" pitchFamily="49" charset="0"/>
            </a:endParaRPr>
          </a:p>
          <a:p>
            <a:pPr marL="0" indent="0">
              <a:lnSpc>
                <a:spcPct val="120000"/>
              </a:lnSpc>
              <a:spcBef>
                <a:spcPts val="0"/>
              </a:spcBef>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table</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p:txBody>
      </p:sp>
    </p:spTree>
    <p:extLst>
      <p:ext uri="{BB962C8B-B14F-4D97-AF65-F5344CB8AC3E}">
        <p14:creationId xmlns:p14="http://schemas.microsoft.com/office/powerpoint/2010/main" val="90308620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INVENTORY LIST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0548" y="981554"/>
            <a:ext cx="4865278" cy="3418514"/>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686201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MYSQL - INSERT DATA</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graphicFrame>
        <p:nvGraphicFramePr>
          <p:cNvPr id="12" name="Table 11">
            <a:extLst>
              <a:ext uri="{FF2B5EF4-FFF2-40B4-BE49-F238E27FC236}">
                <a16:creationId xmlns:a16="http://schemas.microsoft.com/office/drawing/2014/main" id="{91527BEC-6198-7541-8413-E5A0F2A04EF6}"/>
              </a:ext>
            </a:extLst>
          </p:cNvPr>
          <p:cNvGraphicFramePr>
            <a:graphicFrameLocks noGrp="1"/>
          </p:cNvGraphicFramePr>
          <p:nvPr>
            <p:extLst>
              <p:ext uri="{D42A27DB-BD31-4B8C-83A1-F6EECF244321}">
                <p14:modId xmlns:p14="http://schemas.microsoft.com/office/powerpoint/2010/main" val="377210993"/>
              </p:ext>
            </p:extLst>
          </p:nvPr>
        </p:nvGraphicFramePr>
        <p:xfrm>
          <a:off x="4342131" y="1982072"/>
          <a:ext cx="6108155" cy="2219815"/>
        </p:xfrm>
        <a:graphic>
          <a:graphicData uri="http://schemas.openxmlformats.org/drawingml/2006/table">
            <a:tbl>
              <a:tblPr firstRow="1" bandRow="1">
                <a:tableStyleId>{21E4AEA4-8DFA-4A89-87EB-49C32662AFE0}</a:tableStyleId>
              </a:tblPr>
              <a:tblGrid>
                <a:gridCol w="738683">
                  <a:extLst>
                    <a:ext uri="{9D8B030D-6E8A-4147-A177-3AD203B41FA5}">
                      <a16:colId xmlns:a16="http://schemas.microsoft.com/office/drawing/2014/main" val="2559683003"/>
                    </a:ext>
                  </a:extLst>
                </a:gridCol>
                <a:gridCol w="2817099">
                  <a:extLst>
                    <a:ext uri="{9D8B030D-6E8A-4147-A177-3AD203B41FA5}">
                      <a16:colId xmlns:a16="http://schemas.microsoft.com/office/drawing/2014/main" val="260782185"/>
                    </a:ext>
                  </a:extLst>
                </a:gridCol>
                <a:gridCol w="1397450">
                  <a:extLst>
                    <a:ext uri="{9D8B030D-6E8A-4147-A177-3AD203B41FA5}">
                      <a16:colId xmlns:a16="http://schemas.microsoft.com/office/drawing/2014/main" val="3225377611"/>
                    </a:ext>
                  </a:extLst>
                </a:gridCol>
                <a:gridCol w="1154923">
                  <a:extLst>
                    <a:ext uri="{9D8B030D-6E8A-4147-A177-3AD203B41FA5}">
                      <a16:colId xmlns:a16="http://schemas.microsoft.com/office/drawing/2014/main" val="4103447889"/>
                    </a:ext>
                  </a:extLst>
                </a:gridCol>
              </a:tblGrid>
              <a:tr h="443963">
                <a:tc>
                  <a:txBody>
                    <a:bodyPr/>
                    <a:lstStyle/>
                    <a:p>
                      <a:pPr algn="ctr"/>
                      <a:r>
                        <a:rPr lang="en-US" dirty="0"/>
                        <a:t>id</a:t>
                      </a:r>
                    </a:p>
                  </a:txBody>
                  <a:tcPr anchor="ctr"/>
                </a:tc>
                <a:tc>
                  <a:txBody>
                    <a:bodyPr/>
                    <a:lstStyle/>
                    <a:p>
                      <a:pPr algn="ctr"/>
                      <a:r>
                        <a:rPr lang="en-US" dirty="0"/>
                        <a:t>name</a:t>
                      </a:r>
                    </a:p>
                  </a:txBody>
                  <a:tcPr anchor="ctr"/>
                </a:tc>
                <a:tc>
                  <a:txBody>
                    <a:bodyPr/>
                    <a:lstStyle/>
                    <a:p>
                      <a:pPr algn="ctr"/>
                      <a:r>
                        <a:rPr lang="en-US" dirty="0" err="1"/>
                        <a:t>brand_id</a:t>
                      </a:r>
                      <a:endParaRPr lang="en-US" dirty="0"/>
                    </a:p>
                  </a:txBody>
                  <a:tcPr anchor="ctr"/>
                </a:tc>
                <a:tc>
                  <a:txBody>
                    <a:bodyPr/>
                    <a:lstStyle/>
                    <a:p>
                      <a:pPr algn="ctr"/>
                      <a:r>
                        <a:rPr lang="en-US" dirty="0"/>
                        <a:t>total</a:t>
                      </a:r>
                    </a:p>
                  </a:txBody>
                  <a:tcPr anchor="ctr"/>
                </a:tc>
                <a:extLst>
                  <a:ext uri="{0D108BD9-81ED-4DB2-BD59-A6C34878D82A}">
                    <a16:rowId xmlns:a16="http://schemas.microsoft.com/office/drawing/2014/main" val="4224170598"/>
                  </a:ext>
                </a:extLst>
              </a:tr>
              <a:tr h="443963">
                <a:tc>
                  <a:txBody>
                    <a:bodyPr/>
                    <a:lstStyle/>
                    <a:p>
                      <a:pPr algn="l"/>
                      <a:r>
                        <a:rPr lang="en-US" dirty="0"/>
                        <a:t>1</a:t>
                      </a:r>
                    </a:p>
                  </a:txBody>
                  <a:tcPr anchor="ctr"/>
                </a:tc>
                <a:tc>
                  <a:txBody>
                    <a:bodyPr/>
                    <a:lstStyle/>
                    <a:p>
                      <a:pPr algn="l"/>
                      <a:r>
                        <a:rPr lang="en-US" dirty="0"/>
                        <a:t>LED Projector</a:t>
                      </a:r>
                    </a:p>
                  </a:txBody>
                  <a:tcPr anchor="ctr"/>
                </a:tc>
                <a:tc>
                  <a:txBody>
                    <a:bodyPr/>
                    <a:lstStyle/>
                    <a:p>
                      <a:pPr algn="ctr"/>
                      <a:r>
                        <a:rPr lang="en-US" dirty="0"/>
                        <a:t>1</a:t>
                      </a:r>
                    </a:p>
                  </a:txBody>
                  <a:tcPr anchor="ctr"/>
                </a:tc>
                <a:tc>
                  <a:txBody>
                    <a:bodyPr/>
                    <a:lstStyle/>
                    <a:p>
                      <a:pPr algn="ctr"/>
                      <a:r>
                        <a:rPr lang="en-US" dirty="0"/>
                        <a:t>2</a:t>
                      </a:r>
                    </a:p>
                  </a:txBody>
                  <a:tcPr anchor="ctr"/>
                </a:tc>
                <a:extLst>
                  <a:ext uri="{0D108BD9-81ED-4DB2-BD59-A6C34878D82A}">
                    <a16:rowId xmlns:a16="http://schemas.microsoft.com/office/drawing/2014/main" val="1928089063"/>
                  </a:ext>
                </a:extLst>
              </a:tr>
              <a:tr h="443963">
                <a:tc>
                  <a:txBody>
                    <a:bodyPr/>
                    <a:lstStyle/>
                    <a:p>
                      <a:pPr algn="l"/>
                      <a:r>
                        <a:rPr lang="en-US" dirty="0"/>
                        <a:t>2</a:t>
                      </a:r>
                    </a:p>
                  </a:txBody>
                  <a:tcPr anchor="ctr"/>
                </a:tc>
                <a:tc>
                  <a:txBody>
                    <a:bodyPr/>
                    <a:lstStyle/>
                    <a:p>
                      <a:pPr algn="l"/>
                      <a:r>
                        <a:rPr lang="en-US" dirty="0"/>
                        <a:t>DSLR Camera</a:t>
                      </a:r>
                    </a:p>
                  </a:txBody>
                  <a:tcPr anchor="ctr"/>
                </a:tc>
                <a:tc>
                  <a:txBody>
                    <a:bodyPr/>
                    <a:lstStyle/>
                    <a:p>
                      <a:pPr algn="ctr"/>
                      <a:r>
                        <a:rPr lang="en-US" dirty="0"/>
                        <a:t>2</a:t>
                      </a:r>
                    </a:p>
                  </a:txBody>
                  <a:tcPr anchor="ctr"/>
                </a:tc>
                <a:tc>
                  <a:txBody>
                    <a:bodyPr/>
                    <a:lstStyle/>
                    <a:p>
                      <a:pPr algn="ctr"/>
                      <a:r>
                        <a:rPr lang="en-US" dirty="0"/>
                        <a:t>1</a:t>
                      </a:r>
                    </a:p>
                  </a:txBody>
                  <a:tcPr anchor="ctr"/>
                </a:tc>
                <a:extLst>
                  <a:ext uri="{0D108BD9-81ED-4DB2-BD59-A6C34878D82A}">
                    <a16:rowId xmlns:a16="http://schemas.microsoft.com/office/drawing/2014/main" val="4260436482"/>
                  </a:ext>
                </a:extLst>
              </a:tr>
              <a:tr h="443963">
                <a:tc>
                  <a:txBody>
                    <a:bodyPr/>
                    <a:lstStyle/>
                    <a:p>
                      <a:pPr algn="l"/>
                      <a:r>
                        <a:rPr lang="en-US" dirty="0"/>
                        <a:t>3</a:t>
                      </a:r>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a:t>Extension Wire</a:t>
                      </a:r>
                    </a:p>
                  </a:txBody>
                  <a:tcPr anchor="ctr"/>
                </a:tc>
                <a:tc>
                  <a:txBody>
                    <a:bodyPr/>
                    <a:lstStyle/>
                    <a:p>
                      <a:pPr algn="ctr"/>
                      <a:r>
                        <a:rPr lang="en-US" dirty="0"/>
                        <a:t>3</a:t>
                      </a:r>
                    </a:p>
                  </a:txBody>
                  <a:tcPr anchor="ctr"/>
                </a:tc>
                <a:tc>
                  <a:txBody>
                    <a:bodyPr/>
                    <a:lstStyle/>
                    <a:p>
                      <a:pPr algn="ctr"/>
                      <a:r>
                        <a:rPr lang="en-US" dirty="0"/>
                        <a:t>5</a:t>
                      </a:r>
                    </a:p>
                  </a:txBody>
                  <a:tcPr anchor="ctr"/>
                </a:tc>
                <a:extLst>
                  <a:ext uri="{0D108BD9-81ED-4DB2-BD59-A6C34878D82A}">
                    <a16:rowId xmlns:a16="http://schemas.microsoft.com/office/drawing/2014/main" val="4076448282"/>
                  </a:ext>
                </a:extLst>
              </a:tr>
              <a:tr h="443963">
                <a:tc>
                  <a:txBody>
                    <a:bodyPr/>
                    <a:lstStyle/>
                    <a:p>
                      <a:pPr algn="l"/>
                      <a:r>
                        <a:rPr lang="en-US" dirty="0"/>
                        <a:t>4</a:t>
                      </a:r>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a:t>Printer</a:t>
                      </a:r>
                    </a:p>
                  </a:txBody>
                  <a:tcPr anchor="ctr"/>
                </a:tc>
                <a:tc>
                  <a:txBody>
                    <a:bodyPr/>
                    <a:lstStyle/>
                    <a:p>
                      <a:pPr algn="ctr"/>
                      <a:r>
                        <a:rPr lang="en-US" dirty="0"/>
                        <a:t>2</a:t>
                      </a:r>
                    </a:p>
                  </a:txBody>
                  <a:tcPr anchor="ctr"/>
                </a:tc>
                <a:tc>
                  <a:txBody>
                    <a:bodyPr/>
                    <a:lstStyle/>
                    <a:p>
                      <a:pPr algn="ctr"/>
                      <a:r>
                        <a:rPr lang="en-US" dirty="0"/>
                        <a:t>4</a:t>
                      </a:r>
                    </a:p>
                  </a:txBody>
                  <a:tcPr anchor="ctr"/>
                </a:tc>
                <a:extLst>
                  <a:ext uri="{0D108BD9-81ED-4DB2-BD59-A6C34878D82A}">
                    <a16:rowId xmlns:a16="http://schemas.microsoft.com/office/drawing/2014/main" val="4245759946"/>
                  </a:ext>
                </a:extLst>
              </a:tr>
            </a:tbl>
          </a:graphicData>
        </a:graphic>
      </p:graphicFrame>
      <p:sp>
        <p:nvSpPr>
          <p:cNvPr id="7" name="TextBox 6">
            <a:extLst>
              <a:ext uri="{FF2B5EF4-FFF2-40B4-BE49-F238E27FC236}">
                <a16:creationId xmlns:a16="http://schemas.microsoft.com/office/drawing/2014/main" id="{E96AECA3-042F-4543-9D3F-A8AE6560D22C}"/>
              </a:ext>
            </a:extLst>
          </p:cNvPr>
          <p:cNvSpPr txBox="1"/>
          <p:nvPr/>
        </p:nvSpPr>
        <p:spPr>
          <a:xfrm>
            <a:off x="6035315" y="1153885"/>
            <a:ext cx="2834046" cy="584775"/>
          </a:xfrm>
          <a:prstGeom prst="rect">
            <a:avLst/>
          </a:prstGeom>
          <a:noFill/>
        </p:spPr>
        <p:txBody>
          <a:bodyPr wrap="none" rtlCol="0">
            <a:spAutoFit/>
          </a:bodyPr>
          <a:lstStyle/>
          <a:p>
            <a:r>
              <a:rPr lang="en-US" sz="3200" dirty="0"/>
              <a:t>TABLE: inventory</a:t>
            </a:r>
          </a:p>
        </p:txBody>
      </p:sp>
    </p:spTree>
    <p:extLst>
      <p:ext uri="{BB962C8B-B14F-4D97-AF65-F5344CB8AC3E}">
        <p14:creationId xmlns:p14="http://schemas.microsoft.com/office/powerpoint/2010/main" val="31015304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MYSQL - INSERT DATA</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graphicFrame>
        <p:nvGraphicFramePr>
          <p:cNvPr id="12" name="Table 11">
            <a:extLst>
              <a:ext uri="{FF2B5EF4-FFF2-40B4-BE49-F238E27FC236}">
                <a16:creationId xmlns:a16="http://schemas.microsoft.com/office/drawing/2014/main" id="{91527BEC-6198-7541-8413-E5A0F2A04EF6}"/>
              </a:ext>
            </a:extLst>
          </p:cNvPr>
          <p:cNvGraphicFramePr>
            <a:graphicFrameLocks noGrp="1"/>
          </p:cNvGraphicFramePr>
          <p:nvPr>
            <p:extLst>
              <p:ext uri="{D42A27DB-BD31-4B8C-83A1-F6EECF244321}">
                <p14:modId xmlns:p14="http://schemas.microsoft.com/office/powerpoint/2010/main" val="4246759966"/>
              </p:ext>
            </p:extLst>
          </p:nvPr>
        </p:nvGraphicFramePr>
        <p:xfrm>
          <a:off x="4342131" y="1982072"/>
          <a:ext cx="6108156" cy="1775852"/>
        </p:xfrm>
        <a:graphic>
          <a:graphicData uri="http://schemas.openxmlformats.org/drawingml/2006/table">
            <a:tbl>
              <a:tblPr firstRow="1" bandRow="1">
                <a:tableStyleId>{21E4AEA4-8DFA-4A89-87EB-49C32662AFE0}</a:tableStyleId>
              </a:tblPr>
              <a:tblGrid>
                <a:gridCol w="1268916">
                  <a:extLst>
                    <a:ext uri="{9D8B030D-6E8A-4147-A177-3AD203B41FA5}">
                      <a16:colId xmlns:a16="http://schemas.microsoft.com/office/drawing/2014/main" val="2559683003"/>
                    </a:ext>
                  </a:extLst>
                </a:gridCol>
                <a:gridCol w="4839240">
                  <a:extLst>
                    <a:ext uri="{9D8B030D-6E8A-4147-A177-3AD203B41FA5}">
                      <a16:colId xmlns:a16="http://schemas.microsoft.com/office/drawing/2014/main" val="260782185"/>
                    </a:ext>
                  </a:extLst>
                </a:gridCol>
              </a:tblGrid>
              <a:tr h="443963">
                <a:tc>
                  <a:txBody>
                    <a:bodyPr/>
                    <a:lstStyle/>
                    <a:p>
                      <a:pPr algn="ctr"/>
                      <a:r>
                        <a:rPr lang="en-US" dirty="0"/>
                        <a:t>id</a:t>
                      </a:r>
                    </a:p>
                  </a:txBody>
                  <a:tcPr anchor="ctr"/>
                </a:tc>
                <a:tc>
                  <a:txBody>
                    <a:bodyPr/>
                    <a:lstStyle/>
                    <a:p>
                      <a:pPr algn="ctr"/>
                      <a:r>
                        <a:rPr lang="en-US" dirty="0"/>
                        <a:t>name</a:t>
                      </a:r>
                    </a:p>
                  </a:txBody>
                  <a:tcPr anchor="ctr"/>
                </a:tc>
                <a:extLst>
                  <a:ext uri="{0D108BD9-81ED-4DB2-BD59-A6C34878D82A}">
                    <a16:rowId xmlns:a16="http://schemas.microsoft.com/office/drawing/2014/main" val="4224170598"/>
                  </a:ext>
                </a:extLst>
              </a:tr>
              <a:tr h="443963">
                <a:tc>
                  <a:txBody>
                    <a:bodyPr/>
                    <a:lstStyle/>
                    <a:p>
                      <a:pPr algn="l"/>
                      <a:r>
                        <a:rPr lang="en-US" dirty="0"/>
                        <a:t>1</a:t>
                      </a:r>
                    </a:p>
                  </a:txBody>
                  <a:tcPr anchor="ctr"/>
                </a:tc>
                <a:tc>
                  <a:txBody>
                    <a:bodyPr/>
                    <a:lstStyle/>
                    <a:p>
                      <a:pPr algn="l"/>
                      <a:r>
                        <a:rPr lang="en-US" dirty="0"/>
                        <a:t>HP</a:t>
                      </a:r>
                    </a:p>
                  </a:txBody>
                  <a:tcPr anchor="ctr"/>
                </a:tc>
                <a:extLst>
                  <a:ext uri="{0D108BD9-81ED-4DB2-BD59-A6C34878D82A}">
                    <a16:rowId xmlns:a16="http://schemas.microsoft.com/office/drawing/2014/main" val="1928089063"/>
                  </a:ext>
                </a:extLst>
              </a:tr>
              <a:tr h="443963">
                <a:tc>
                  <a:txBody>
                    <a:bodyPr/>
                    <a:lstStyle/>
                    <a:p>
                      <a:pPr algn="l"/>
                      <a:r>
                        <a:rPr lang="en-US" dirty="0"/>
                        <a:t>2</a:t>
                      </a:r>
                    </a:p>
                  </a:txBody>
                  <a:tcPr anchor="ctr"/>
                </a:tc>
                <a:tc>
                  <a:txBody>
                    <a:bodyPr/>
                    <a:lstStyle/>
                    <a:p>
                      <a:pPr algn="l"/>
                      <a:r>
                        <a:rPr lang="en-US" dirty="0"/>
                        <a:t>Canon</a:t>
                      </a:r>
                    </a:p>
                  </a:txBody>
                  <a:tcPr anchor="ctr"/>
                </a:tc>
                <a:extLst>
                  <a:ext uri="{0D108BD9-81ED-4DB2-BD59-A6C34878D82A}">
                    <a16:rowId xmlns:a16="http://schemas.microsoft.com/office/drawing/2014/main" val="4260436482"/>
                  </a:ext>
                </a:extLst>
              </a:tr>
              <a:tr h="443963">
                <a:tc>
                  <a:txBody>
                    <a:bodyPr/>
                    <a:lstStyle/>
                    <a:p>
                      <a:pPr algn="l"/>
                      <a:r>
                        <a:rPr lang="en-US" dirty="0"/>
                        <a:t>3</a:t>
                      </a:r>
                    </a:p>
                  </a:txBody>
                  <a:tcPr anchor="ct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dirty="0"/>
                        <a:t>Belkin</a:t>
                      </a:r>
                    </a:p>
                  </a:txBody>
                  <a:tcPr anchor="ctr"/>
                </a:tc>
                <a:extLst>
                  <a:ext uri="{0D108BD9-81ED-4DB2-BD59-A6C34878D82A}">
                    <a16:rowId xmlns:a16="http://schemas.microsoft.com/office/drawing/2014/main" val="4076448282"/>
                  </a:ext>
                </a:extLst>
              </a:tr>
            </a:tbl>
          </a:graphicData>
        </a:graphic>
      </p:graphicFrame>
      <p:sp>
        <p:nvSpPr>
          <p:cNvPr id="7" name="TextBox 6">
            <a:extLst>
              <a:ext uri="{FF2B5EF4-FFF2-40B4-BE49-F238E27FC236}">
                <a16:creationId xmlns:a16="http://schemas.microsoft.com/office/drawing/2014/main" id="{E96AECA3-042F-4543-9D3F-A8AE6560D22C}"/>
              </a:ext>
            </a:extLst>
          </p:cNvPr>
          <p:cNvSpPr txBox="1"/>
          <p:nvPr/>
        </p:nvSpPr>
        <p:spPr>
          <a:xfrm>
            <a:off x="6035315" y="1153885"/>
            <a:ext cx="2341282" cy="584775"/>
          </a:xfrm>
          <a:prstGeom prst="rect">
            <a:avLst/>
          </a:prstGeom>
          <a:noFill/>
        </p:spPr>
        <p:txBody>
          <a:bodyPr wrap="none" rtlCol="0">
            <a:spAutoFit/>
          </a:bodyPr>
          <a:lstStyle/>
          <a:p>
            <a:r>
              <a:rPr lang="en-US" sz="3200" dirty="0"/>
              <a:t>TABLE: brand</a:t>
            </a:r>
          </a:p>
        </p:txBody>
      </p:sp>
    </p:spTree>
    <p:extLst>
      <p:ext uri="{BB962C8B-B14F-4D97-AF65-F5344CB8AC3E}">
        <p14:creationId xmlns:p14="http://schemas.microsoft.com/office/powerpoint/2010/main" val="220541244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a:solidFill>
                  <a:schemeClr val="bg1"/>
                </a:solidFill>
              </a:rPr>
              <a:t>LARAVEL - INVENTORY LIST</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pic>
        <p:nvPicPr>
          <p:cNvPr id="5" name="Content Placeholder 4">
            <a:extLst>
              <a:ext uri="{FF2B5EF4-FFF2-40B4-BE49-F238E27FC236}">
                <a16:creationId xmlns:a16="http://schemas.microsoft.com/office/drawing/2014/main" id="{0E073DC4-96AF-ED41-84EB-A44012D34A80}"/>
              </a:ext>
            </a:extLst>
          </p:cNvPr>
          <p:cNvPicPr>
            <a:picLocks noGrp="1" noChangeAspect="1"/>
          </p:cNvPicPr>
          <p:nvPr>
            <p:ph idx="1"/>
          </p:nvPr>
        </p:nvPicPr>
        <p:blipFill>
          <a:blip r:embed="rId2"/>
          <a:stretch>
            <a:fillRect/>
          </a:stretch>
        </p:blipFill>
        <p:spPr>
          <a:xfrm>
            <a:off x="5299205" y="981554"/>
            <a:ext cx="4847963" cy="3418514"/>
          </a:xfrm>
        </p:spPr>
      </p:pic>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483409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fontScale="90000"/>
          </a:bodyPr>
          <a:lstStyle/>
          <a:p>
            <a:r>
              <a:rPr lang="en-US">
                <a:solidFill>
                  <a:schemeClr val="bg1"/>
                </a:solidFill>
              </a:rPr>
              <a:t>LARAVEL Eloquent - Relationships</a:t>
            </a:r>
            <a:endParaRPr lang="en-US"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type="body" idx="1"/>
          </p:nvPr>
        </p:nvSpPr>
        <p:spPr>
          <a:xfrm>
            <a:off x="4219802" y="965864"/>
            <a:ext cx="7006999" cy="3450371"/>
          </a:xfrm>
        </p:spPr>
        <p:txBody>
          <a:bodyPr anchor="b">
            <a:normAutofit/>
          </a:bodyPr>
          <a:lstStyle/>
          <a:p>
            <a:pPr marL="0" indent="0">
              <a:buClr>
                <a:schemeClr val="tx1"/>
              </a:buClr>
              <a:buNone/>
            </a:pPr>
            <a:r>
              <a:rPr lang="en-MY" sz="3600"/>
              <a:t>Database tables are often related to one another. Eloquent relationships are defined as methods on your Eloquent model classes. </a:t>
            </a:r>
            <a:endParaRPr lang="en-US" sz="4400" dirty="0">
              <a:solidFill>
                <a:srgbClr val="FFFFFF"/>
              </a:solidFill>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56326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sz="4200">
                <a:solidFill>
                  <a:schemeClr val="bg1"/>
                </a:solidFill>
              </a:rPr>
              <a:t>Laravel MODEL - ADD RELATIONSHIP</a:t>
            </a:r>
            <a:endParaRPr lang="en-US" sz="4200" dirty="0">
              <a:solidFill>
                <a:schemeClr val="bg1"/>
              </a:solidFill>
            </a:endParaRP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p:cNvSpPr>
            <a:spLocks noGrp="1"/>
          </p:cNvSpPr>
          <p:nvPr>
            <p:ph idx="1"/>
          </p:nvPr>
        </p:nvSpPr>
        <p:spPr>
          <a:xfrm>
            <a:off x="4219802" y="1959262"/>
            <a:ext cx="7006999" cy="2456972"/>
          </a:xfrm>
          <a:solidFill>
            <a:schemeClr val="tx1"/>
          </a:solidFill>
        </p:spPr>
        <p:txBody>
          <a:bodyPr anchor="b">
            <a:normAutofit fontScale="70000" lnSpcReduction="20000"/>
          </a:bodyPr>
          <a:lstStyle/>
          <a:p>
            <a:pPr>
              <a:lnSpc>
                <a:spcPct val="120000"/>
              </a:lnSpc>
              <a:spcBef>
                <a:spcPts val="0"/>
              </a:spcBef>
            </a:pPr>
            <a:r>
              <a:rPr lang="en-MY" dirty="0">
                <a:solidFill>
                  <a:srgbClr val="7A3E9D"/>
                </a:solidFill>
                <a:latin typeface="Menlo" panose="020B0609030804020204" pitchFamily="49" charset="0"/>
              </a:rPr>
              <a:t>class</a:t>
            </a:r>
            <a:r>
              <a:rPr lang="en-MY" dirty="0">
                <a:solidFill>
                  <a:srgbClr val="333333"/>
                </a:solidFill>
                <a:latin typeface="Menlo" panose="020B0609030804020204" pitchFamily="49" charset="0"/>
              </a:rPr>
              <a:t> </a:t>
            </a:r>
            <a:r>
              <a:rPr lang="en-MY" b="1" dirty="0">
                <a:solidFill>
                  <a:srgbClr val="7A3E9D"/>
                </a:solidFill>
                <a:latin typeface="Menlo" panose="020B0609030804020204" pitchFamily="49" charset="0"/>
              </a:rPr>
              <a:t>Inventory</a:t>
            </a:r>
            <a:r>
              <a:rPr lang="en-MY" dirty="0">
                <a:solidFill>
                  <a:srgbClr val="333333"/>
                </a:solidFill>
                <a:latin typeface="Menlo" panose="020B0609030804020204" pitchFamily="49" charset="0"/>
              </a:rPr>
              <a:t> </a:t>
            </a:r>
            <a:r>
              <a:rPr lang="en-MY" dirty="0">
                <a:solidFill>
                  <a:srgbClr val="4B83CD"/>
                </a:solidFill>
                <a:latin typeface="Menlo" panose="020B0609030804020204" pitchFamily="49" charset="0"/>
              </a:rPr>
              <a:t>extends</a:t>
            </a:r>
            <a:r>
              <a:rPr lang="en-MY" dirty="0">
                <a:solidFill>
                  <a:srgbClr val="333333"/>
                </a:solidFill>
                <a:latin typeface="Menlo" panose="020B0609030804020204" pitchFamily="49" charset="0"/>
              </a:rPr>
              <a:t> </a:t>
            </a:r>
            <a:r>
              <a:rPr lang="en-MY" b="1" dirty="0">
                <a:solidFill>
                  <a:srgbClr val="7A3E9D"/>
                </a:solidFill>
                <a:latin typeface="Menlo" panose="020B0609030804020204" pitchFamily="49" charset="0"/>
              </a:rPr>
              <a:t>Model</a:t>
            </a:r>
            <a:endParaRPr lang="en-MY" dirty="0">
              <a:solidFill>
                <a:srgbClr val="333333"/>
              </a:solidFill>
              <a:latin typeface="Menlo" panose="020B0609030804020204" pitchFamily="49" charset="0"/>
            </a:endParaRPr>
          </a:p>
          <a:p>
            <a:pPr>
              <a:lnSpc>
                <a:spcPct val="120000"/>
              </a:lnSpc>
              <a:spcBef>
                <a:spcPts val="0"/>
              </a:spcBef>
            </a:pP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a:lnSpc>
                <a:spcPct val="120000"/>
              </a:lnSpc>
              <a:spcBef>
                <a:spcPts val="0"/>
              </a:spcBef>
            </a:pPr>
            <a:r>
              <a:rPr lang="en-MY" dirty="0">
                <a:solidFill>
                  <a:srgbClr val="4B83CD"/>
                </a:solidFill>
                <a:latin typeface="Menlo" panose="020B0609030804020204" pitchFamily="49" charset="0"/>
              </a:rPr>
              <a:t>   protected</a:t>
            </a:r>
            <a:r>
              <a:rPr lang="en-MY" dirty="0">
                <a:solidFill>
                  <a:srgbClr val="333333"/>
                </a:solidFill>
                <a:latin typeface="Menlo" panose="020B0609030804020204" pitchFamily="49" charset="0"/>
              </a:rPr>
              <a:t> </a:t>
            </a:r>
            <a:r>
              <a:rPr lang="en-MY" dirty="0">
                <a:solidFill>
                  <a:srgbClr val="777777"/>
                </a:solidFill>
                <a:latin typeface="Menlo" panose="020B0609030804020204" pitchFamily="49" charset="0"/>
              </a:rPr>
              <a:t>$</a:t>
            </a:r>
            <a:r>
              <a:rPr lang="en-MY" dirty="0">
                <a:solidFill>
                  <a:srgbClr val="7A3E9D"/>
                </a:solidFill>
                <a:latin typeface="Menlo" panose="020B0609030804020204" pitchFamily="49" charset="0"/>
              </a:rPr>
              <a:t>table</a:t>
            </a:r>
            <a:r>
              <a:rPr lang="en-MY" dirty="0">
                <a:solidFill>
                  <a:srgbClr val="333333"/>
                </a:solidFill>
                <a:latin typeface="Menlo" panose="020B0609030804020204" pitchFamily="49" charset="0"/>
              </a:rPr>
              <a:t> </a:t>
            </a:r>
            <a:r>
              <a:rPr lang="en-MY" dirty="0">
                <a:solidFill>
                  <a:srgbClr val="777777"/>
                </a:solidFill>
                <a:latin typeface="Menlo" panose="020B0609030804020204" pitchFamily="49" charset="0"/>
              </a:rPr>
              <a:t>=</a:t>
            </a:r>
            <a:r>
              <a:rPr lang="en-MY" dirty="0">
                <a:solidFill>
                  <a:srgbClr val="333333"/>
                </a:solidFill>
                <a:latin typeface="Menlo" panose="020B0609030804020204" pitchFamily="49" charset="0"/>
              </a:rPr>
              <a:t> </a:t>
            </a:r>
            <a:r>
              <a:rPr lang="en-MY" dirty="0">
                <a:solidFill>
                  <a:srgbClr val="777777"/>
                </a:solidFill>
                <a:latin typeface="Menlo" panose="020B0609030804020204" pitchFamily="49" charset="0"/>
              </a:rPr>
              <a:t>'</a:t>
            </a:r>
            <a:r>
              <a:rPr lang="en-MY" dirty="0">
                <a:solidFill>
                  <a:srgbClr val="448C27"/>
                </a:solidFill>
                <a:latin typeface="Menlo" panose="020B0609030804020204" pitchFamily="49" charset="0"/>
              </a:rPr>
              <a:t>inventory</a:t>
            </a: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a:p>
            <a:pPr>
              <a:lnSpc>
                <a:spcPct val="120000"/>
              </a:lnSpc>
              <a:spcBef>
                <a:spcPts val="0"/>
              </a:spcBef>
            </a:pPr>
            <a:br>
              <a:rPr lang="en-MY" dirty="0">
                <a:solidFill>
                  <a:srgbClr val="333333"/>
                </a:solidFill>
                <a:latin typeface="Menlo" panose="020B0609030804020204" pitchFamily="49" charset="0"/>
              </a:rPr>
            </a:br>
            <a:r>
              <a:rPr lang="en-MY" dirty="0">
                <a:solidFill>
                  <a:srgbClr val="333333"/>
                </a:solidFill>
                <a:latin typeface="Menlo" panose="020B0609030804020204" pitchFamily="49" charset="0"/>
              </a:rPr>
              <a:t>   </a:t>
            </a:r>
            <a:r>
              <a:rPr lang="en-MY" dirty="0">
                <a:solidFill>
                  <a:srgbClr val="4B83CD"/>
                </a:solidFill>
                <a:highlight>
                  <a:srgbClr val="FFFF00"/>
                </a:highlight>
                <a:latin typeface="Menlo" panose="020B0609030804020204" pitchFamily="49" charset="0"/>
              </a:rPr>
              <a:t>public</a:t>
            </a:r>
            <a:r>
              <a:rPr lang="en-MY" dirty="0">
                <a:solidFill>
                  <a:srgbClr val="333333"/>
                </a:solidFill>
                <a:highlight>
                  <a:srgbClr val="FFFF00"/>
                </a:highlight>
                <a:latin typeface="Menlo" panose="020B0609030804020204" pitchFamily="49" charset="0"/>
              </a:rPr>
              <a:t> </a:t>
            </a:r>
            <a:r>
              <a:rPr lang="en-MY" dirty="0">
                <a:solidFill>
                  <a:srgbClr val="7A3E9D"/>
                </a:solidFill>
                <a:highlight>
                  <a:srgbClr val="FFFF00"/>
                </a:highlight>
                <a:latin typeface="Menlo" panose="020B0609030804020204" pitchFamily="49" charset="0"/>
              </a:rPr>
              <a:t>function</a:t>
            </a:r>
            <a:r>
              <a:rPr lang="en-MY" dirty="0">
                <a:solidFill>
                  <a:srgbClr val="333333"/>
                </a:solidFill>
                <a:highlight>
                  <a:srgbClr val="FFFF00"/>
                </a:highlight>
                <a:latin typeface="Menlo" panose="020B0609030804020204" pitchFamily="49" charset="0"/>
              </a:rPr>
              <a:t> </a:t>
            </a:r>
            <a:r>
              <a:rPr lang="en-MY" b="1" dirty="0">
                <a:solidFill>
                  <a:srgbClr val="AA3731"/>
                </a:solidFill>
                <a:highlight>
                  <a:srgbClr val="FFFF00"/>
                </a:highlight>
                <a:latin typeface="Menlo" panose="020B0609030804020204" pitchFamily="49" charset="0"/>
              </a:rPr>
              <a:t>brand</a:t>
            </a:r>
            <a:r>
              <a:rPr lang="en-MY" dirty="0">
                <a:solidFill>
                  <a:srgbClr val="777777"/>
                </a:solidFill>
                <a:highlight>
                  <a:srgbClr val="FFFF00"/>
                </a:highlight>
                <a:latin typeface="Menlo" panose="020B0609030804020204" pitchFamily="49" charset="0"/>
              </a:rPr>
              <a:t>()</a:t>
            </a:r>
            <a:endParaRPr lang="en-MY" dirty="0">
              <a:solidFill>
                <a:srgbClr val="333333"/>
              </a:solidFill>
              <a:highlight>
                <a:srgbClr val="FFFF00"/>
              </a:highlight>
              <a:latin typeface="Menlo" panose="020B0609030804020204" pitchFamily="49" charset="0"/>
            </a:endParaRPr>
          </a:p>
          <a:p>
            <a:pPr>
              <a:lnSpc>
                <a:spcPct val="120000"/>
              </a:lnSpc>
              <a:spcBef>
                <a:spcPts val="0"/>
              </a:spcBef>
            </a:pPr>
            <a:r>
              <a:rPr lang="en-MY" dirty="0">
                <a:solidFill>
                  <a:srgbClr val="777777"/>
                </a:solidFill>
                <a:highlight>
                  <a:srgbClr val="FFFF00"/>
                </a:highlight>
                <a:latin typeface="Menlo" panose="020B0609030804020204" pitchFamily="49" charset="0"/>
              </a:rPr>
              <a:t>   {</a:t>
            </a:r>
            <a:endParaRPr lang="en-MY" dirty="0">
              <a:solidFill>
                <a:srgbClr val="333333"/>
              </a:solidFill>
              <a:highlight>
                <a:srgbClr val="FFFF00"/>
              </a:highlight>
              <a:latin typeface="Menlo" panose="020B0609030804020204" pitchFamily="49" charset="0"/>
            </a:endParaRPr>
          </a:p>
          <a:p>
            <a:pPr>
              <a:lnSpc>
                <a:spcPct val="120000"/>
              </a:lnSpc>
              <a:spcBef>
                <a:spcPts val="0"/>
              </a:spcBef>
            </a:pPr>
            <a:r>
              <a:rPr lang="en-MY" dirty="0">
                <a:solidFill>
                  <a:srgbClr val="4B83CD"/>
                </a:solidFill>
                <a:highlight>
                  <a:srgbClr val="FFFF00"/>
                </a:highlight>
                <a:latin typeface="Menlo" panose="020B0609030804020204" pitchFamily="49" charset="0"/>
              </a:rPr>
              <a:t>      return</a:t>
            </a:r>
            <a:r>
              <a:rPr lang="en-MY" dirty="0">
                <a:solidFill>
                  <a:srgbClr val="333333"/>
                </a:solidFill>
                <a:highlight>
                  <a:srgbClr val="FFFF00"/>
                </a:highlight>
                <a:latin typeface="Menlo" panose="020B0609030804020204" pitchFamily="49" charset="0"/>
              </a:rPr>
              <a:t> </a:t>
            </a:r>
            <a:r>
              <a:rPr lang="en-MY" dirty="0">
                <a:solidFill>
                  <a:srgbClr val="777777"/>
                </a:solidFill>
                <a:highlight>
                  <a:srgbClr val="FFFF00"/>
                </a:highlight>
                <a:latin typeface="Menlo" panose="020B0609030804020204" pitchFamily="49" charset="0"/>
              </a:rPr>
              <a:t>$</a:t>
            </a:r>
            <a:r>
              <a:rPr lang="en-MY" dirty="0">
                <a:solidFill>
                  <a:srgbClr val="AB6526"/>
                </a:solidFill>
                <a:highlight>
                  <a:srgbClr val="FFFF00"/>
                </a:highlight>
                <a:latin typeface="Menlo" panose="020B0609030804020204" pitchFamily="49" charset="0"/>
              </a:rPr>
              <a:t>this</a:t>
            </a:r>
            <a:r>
              <a:rPr lang="en-MY" dirty="0">
                <a:solidFill>
                  <a:srgbClr val="777777"/>
                </a:solidFill>
                <a:highlight>
                  <a:srgbClr val="FFFF00"/>
                </a:highlight>
                <a:latin typeface="Menlo" panose="020B0609030804020204" pitchFamily="49" charset="0"/>
              </a:rPr>
              <a:t>-&gt;</a:t>
            </a:r>
            <a:r>
              <a:rPr lang="en-MY" b="1" dirty="0" err="1">
                <a:solidFill>
                  <a:srgbClr val="AA3731"/>
                </a:solidFill>
                <a:highlight>
                  <a:srgbClr val="FFFF00"/>
                </a:highlight>
                <a:latin typeface="Menlo" panose="020B0609030804020204" pitchFamily="49" charset="0"/>
              </a:rPr>
              <a:t>belongsTo</a:t>
            </a:r>
            <a:r>
              <a:rPr lang="en-MY" dirty="0">
                <a:solidFill>
                  <a:srgbClr val="777777"/>
                </a:solidFill>
                <a:highlight>
                  <a:srgbClr val="FFFF00"/>
                </a:highlight>
                <a:latin typeface="Menlo" panose="020B0609030804020204" pitchFamily="49" charset="0"/>
              </a:rPr>
              <a:t>('</a:t>
            </a:r>
            <a:r>
              <a:rPr lang="en-MY" dirty="0">
                <a:solidFill>
                  <a:srgbClr val="448C27"/>
                </a:solidFill>
                <a:highlight>
                  <a:srgbClr val="FFFF00"/>
                </a:highlight>
                <a:latin typeface="Menlo" panose="020B0609030804020204" pitchFamily="49" charset="0"/>
              </a:rPr>
              <a:t>App\Brand</a:t>
            </a:r>
            <a:r>
              <a:rPr lang="en-MY" dirty="0">
                <a:solidFill>
                  <a:srgbClr val="777777"/>
                </a:solidFill>
                <a:highlight>
                  <a:srgbClr val="FFFF00"/>
                </a:highlight>
                <a:latin typeface="Menlo" panose="020B0609030804020204" pitchFamily="49" charset="0"/>
              </a:rPr>
              <a:t>');</a:t>
            </a:r>
            <a:endParaRPr lang="en-MY" dirty="0">
              <a:solidFill>
                <a:srgbClr val="333333"/>
              </a:solidFill>
              <a:highlight>
                <a:srgbClr val="FFFF00"/>
              </a:highlight>
              <a:latin typeface="Menlo" panose="020B0609030804020204" pitchFamily="49" charset="0"/>
            </a:endParaRPr>
          </a:p>
          <a:p>
            <a:pPr>
              <a:lnSpc>
                <a:spcPct val="120000"/>
              </a:lnSpc>
              <a:spcBef>
                <a:spcPts val="0"/>
              </a:spcBef>
            </a:pPr>
            <a:r>
              <a:rPr lang="en-MY" dirty="0">
                <a:solidFill>
                  <a:srgbClr val="777777"/>
                </a:solidFill>
                <a:highlight>
                  <a:srgbClr val="FFFF00"/>
                </a:highlight>
                <a:latin typeface="Menlo" panose="020B0609030804020204" pitchFamily="49" charset="0"/>
              </a:rPr>
              <a:t>   }</a:t>
            </a:r>
            <a:endParaRPr lang="en-MY" dirty="0">
              <a:solidFill>
                <a:srgbClr val="333333"/>
              </a:solidFill>
              <a:highlight>
                <a:srgbClr val="FFFF00"/>
              </a:highlight>
              <a:latin typeface="Menlo" panose="020B0609030804020204" pitchFamily="49" charset="0"/>
            </a:endParaRPr>
          </a:p>
          <a:p>
            <a:pPr>
              <a:lnSpc>
                <a:spcPct val="120000"/>
              </a:lnSpc>
              <a:spcBef>
                <a:spcPts val="0"/>
              </a:spcBef>
            </a:pPr>
            <a:r>
              <a:rPr lang="en-MY" dirty="0">
                <a:solidFill>
                  <a:srgbClr val="777777"/>
                </a:solidFill>
                <a:latin typeface="Menlo" panose="020B0609030804020204" pitchFamily="49" charset="0"/>
              </a:rPr>
              <a:t>}</a:t>
            </a:r>
            <a:endParaRPr lang="en-MY" dirty="0">
              <a:solidFill>
                <a:srgbClr val="333333"/>
              </a:solidFill>
              <a:latin typeface="Menlo" panose="020B0609030804020204" pitchFamily="49" charset="0"/>
            </a:endParaRPr>
          </a:p>
        </p:txBody>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B1241E6-533C-3745-97FA-10C3B161A33E}"/>
              </a:ext>
            </a:extLst>
          </p:cNvPr>
          <p:cNvSpPr txBox="1"/>
          <p:nvPr/>
        </p:nvSpPr>
        <p:spPr>
          <a:xfrm>
            <a:off x="5970946" y="1129101"/>
            <a:ext cx="3500702" cy="461665"/>
          </a:xfrm>
          <a:prstGeom prst="rect">
            <a:avLst/>
          </a:prstGeom>
          <a:noFill/>
        </p:spPr>
        <p:txBody>
          <a:bodyPr wrap="none" rtlCol="0">
            <a:spAutoFit/>
          </a:bodyPr>
          <a:lstStyle/>
          <a:p>
            <a:pPr algn="ctr"/>
            <a:r>
              <a:rPr lang="en-US" sz="2400"/>
              <a:t>Edit file </a:t>
            </a:r>
            <a:r>
              <a:rPr lang="en-US" sz="2400">
                <a:highlight>
                  <a:srgbClr val="800000"/>
                </a:highlight>
              </a:rPr>
              <a:t>app</a:t>
            </a:r>
            <a:r>
              <a:rPr lang="en-US" sz="2400" dirty="0">
                <a:highlight>
                  <a:srgbClr val="800000"/>
                </a:highlight>
              </a:rPr>
              <a:t>/</a:t>
            </a:r>
            <a:r>
              <a:rPr lang="en-US" sz="2400" dirty="0" err="1">
                <a:highlight>
                  <a:srgbClr val="800000"/>
                </a:highlight>
              </a:rPr>
              <a:t>Inventory.php</a:t>
            </a:r>
            <a:endParaRPr lang="en-US" sz="2400" dirty="0">
              <a:highlight>
                <a:srgbClr val="800000"/>
              </a:highlight>
            </a:endParaRPr>
          </a:p>
        </p:txBody>
      </p:sp>
    </p:spTree>
    <p:extLst>
      <p:ext uri="{BB962C8B-B14F-4D97-AF65-F5344CB8AC3E}">
        <p14:creationId xmlns:p14="http://schemas.microsoft.com/office/powerpoint/2010/main" val="166641720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19803" y="4735775"/>
            <a:ext cx="7006999" cy="1245732"/>
          </a:xfrm>
        </p:spPr>
        <p:txBody>
          <a:bodyPr anchor="t">
            <a:normAutofit/>
          </a:bodyPr>
          <a:lstStyle/>
          <a:p>
            <a:r>
              <a:rPr lang="en-US" dirty="0">
                <a:solidFill>
                  <a:schemeClr val="bg1"/>
                </a:solidFill>
              </a:rPr>
              <a:t>INVENTORY LIST - RENDER DATA</a:t>
            </a:r>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8E9D047-E52E-DB49-B16A-BEC597BFFD6F}"/>
              </a:ext>
            </a:extLst>
          </p:cNvPr>
          <p:cNvSpPr txBox="1"/>
          <p:nvPr/>
        </p:nvSpPr>
        <p:spPr>
          <a:xfrm>
            <a:off x="4660490" y="2269115"/>
            <a:ext cx="6121574" cy="1323439"/>
          </a:xfrm>
          <a:prstGeom prst="rect">
            <a:avLst/>
          </a:prstGeom>
          <a:noFill/>
        </p:spPr>
        <p:txBody>
          <a:bodyPr wrap="square" rtlCol="0">
            <a:spAutoFit/>
          </a:bodyPr>
          <a:lstStyle/>
          <a:p>
            <a:pPr algn="ctr"/>
            <a:r>
              <a:rPr lang="en-US" sz="4000"/>
              <a:t>Edit file </a:t>
            </a:r>
            <a:r>
              <a:rPr lang="en-US" sz="4000">
                <a:highlight>
                  <a:srgbClr val="800000"/>
                </a:highlight>
              </a:rPr>
              <a:t>inventory</a:t>
            </a:r>
            <a:r>
              <a:rPr lang="en-US" sz="4000" dirty="0">
                <a:highlight>
                  <a:srgbClr val="800000"/>
                </a:highlight>
              </a:rPr>
              <a:t>/</a:t>
            </a:r>
            <a:r>
              <a:rPr lang="en-US" sz="4000" dirty="0" err="1">
                <a:highlight>
                  <a:srgbClr val="800000"/>
                </a:highlight>
              </a:rPr>
              <a:t>index.blade.php</a:t>
            </a:r>
            <a:endParaRPr lang="en-US" sz="4000" dirty="0">
              <a:highlight>
                <a:srgbClr val="800000"/>
              </a:highlight>
            </a:endParaRPr>
          </a:p>
        </p:txBody>
      </p:sp>
    </p:spTree>
    <p:extLst>
      <p:ext uri="{BB962C8B-B14F-4D97-AF65-F5344CB8AC3E}">
        <p14:creationId xmlns:p14="http://schemas.microsoft.com/office/powerpoint/2010/main" val="50081329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Freeform 16">
            <a:extLst>
              <a:ext uri="{FF2B5EF4-FFF2-40B4-BE49-F238E27FC236}">
                <a16:creationId xmlns:a16="http://schemas.microsoft.com/office/drawing/2014/main" id="{A10C41F2-1746-4431-9B52-B9F147A896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1" name="Rectangle 10">
            <a:extLst>
              <a:ext uri="{FF2B5EF4-FFF2-40B4-BE49-F238E27FC236}">
                <a16:creationId xmlns:a16="http://schemas.microsoft.com/office/drawing/2014/main" id="{7984928E-D694-4849-BBAD-D7C7DC4054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94021" y="643462"/>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8">
            <a:extLst>
              <a:ext uri="{FF2B5EF4-FFF2-40B4-BE49-F238E27FC236}">
                <a16:creationId xmlns:a16="http://schemas.microsoft.com/office/drawing/2014/main" id="{A24A153C-9BEC-46E7-9AA4-DFC65A2B1A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cxnSp>
        <p:nvCxnSpPr>
          <p:cNvPr id="15" name="Straight Connector 14">
            <a:extLst>
              <a:ext uri="{FF2B5EF4-FFF2-40B4-BE49-F238E27FC236}">
                <a16:creationId xmlns:a16="http://schemas.microsoft.com/office/drawing/2014/main" id="{99237721-19CF-41B1-AA0A-E1E1A8282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a:extLst>
              <a:ext uri="{FF2B5EF4-FFF2-40B4-BE49-F238E27FC236}">
                <a16:creationId xmlns:a16="http://schemas.microsoft.com/office/drawing/2014/main" id="{3B4E44CE-82B7-E940-914C-A12460385C60}"/>
              </a:ext>
            </a:extLst>
          </p:cNvPr>
          <p:cNvSpPr txBox="1">
            <a:spLocks/>
          </p:cNvSpPr>
          <p:nvPr/>
        </p:nvSpPr>
        <p:spPr>
          <a:xfrm>
            <a:off x="3894020" y="643462"/>
            <a:ext cx="7654513" cy="5571069"/>
          </a:xfrm>
          <a:prstGeom prst="rect">
            <a:avLst/>
          </a:prstGeom>
          <a:solidFill>
            <a:schemeClr val="tx1">
              <a:lumMod val="95000"/>
            </a:schemeClr>
          </a:solidFill>
        </p:spPr>
        <p:txBody>
          <a:bodyPr vert="horz" lIns="45720" tIns="45720" rIns="45720" bIns="45720" rtlCol="0" anchor="b">
            <a:noAutofit/>
          </a:bodyPr>
          <a:lstStyle>
            <a:lvl1pPr marL="91438" indent="-91438" algn="l" defTabSz="914377"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69" indent="-137157" algn="l" defTabSz="914377"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45"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21"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3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677"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22" indent="-137157" algn="l" defTabSz="914377"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lnSpc>
                <a:spcPct val="120000"/>
              </a:lnSpc>
              <a:spcBef>
                <a:spcPts val="0"/>
              </a:spcBef>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table</a:t>
            </a:r>
            <a:r>
              <a:rPr lang="en-MY" sz="1400" dirty="0">
                <a:solidFill>
                  <a:srgbClr val="91B3E0"/>
                </a:solidFill>
                <a:latin typeface="Menlo" panose="020B0609030804020204" pitchFamily="49" charset="0"/>
              </a:rPr>
              <a:t> </a:t>
            </a:r>
            <a:r>
              <a:rPr lang="en-MY" sz="1400" i="1" dirty="0">
                <a:solidFill>
                  <a:srgbClr val="8190A0"/>
                </a:solidFill>
                <a:latin typeface="Menlo" panose="020B0609030804020204" pitchFamily="49" charset="0"/>
              </a:rPr>
              <a:t>id</a:t>
            </a:r>
            <a:r>
              <a:rPr lang="en-MY" sz="1400" dirty="0">
                <a:solidFill>
                  <a:srgbClr val="777777"/>
                </a:solidFill>
                <a:latin typeface="Menlo" panose="020B0609030804020204" pitchFamily="49" charset="0"/>
              </a:rPr>
              <a:t>="</a:t>
            </a:r>
            <a:r>
              <a:rPr lang="en-MY" sz="1400" dirty="0" err="1">
                <a:solidFill>
                  <a:srgbClr val="448C27"/>
                </a:solidFill>
                <a:latin typeface="Menlo" panose="020B0609030804020204" pitchFamily="49" charset="0"/>
              </a:rPr>
              <a:t>datatable</a:t>
            </a:r>
            <a:r>
              <a:rPr lang="en-MY" sz="1400" dirty="0">
                <a:solidFill>
                  <a:srgbClr val="777777"/>
                </a:solidFill>
                <a:latin typeface="Menlo" panose="020B0609030804020204" pitchFamily="49" charset="0"/>
              </a:rPr>
              <a:t>"</a:t>
            </a:r>
            <a:r>
              <a:rPr lang="en-MY" sz="1400" dirty="0">
                <a:solidFill>
                  <a:srgbClr val="91B3E0"/>
                </a:solidFill>
                <a:latin typeface="Menlo" panose="020B0609030804020204" pitchFamily="49" charset="0"/>
              </a:rPr>
              <a:t> </a:t>
            </a:r>
            <a:r>
              <a:rPr lang="en-MY" sz="1400" i="1" dirty="0">
                <a:solidFill>
                  <a:srgbClr val="8190A0"/>
                </a:solidFill>
                <a:latin typeface="Menlo" panose="020B0609030804020204" pitchFamily="49" charset="0"/>
              </a:rPr>
              <a:t>class</a:t>
            </a:r>
            <a:r>
              <a:rPr lang="en-MY" sz="1400" dirty="0">
                <a:solidFill>
                  <a:srgbClr val="91B3E0"/>
                </a:solidFill>
                <a:latin typeface="Menlo" panose="020B0609030804020204" pitchFamily="49" charset="0"/>
              </a:rPr>
              <a:t>=</a:t>
            </a:r>
            <a:r>
              <a:rPr lang="en-MY" sz="1400" dirty="0">
                <a:solidFill>
                  <a:srgbClr val="777777"/>
                </a:solidFill>
                <a:latin typeface="Menlo" panose="020B0609030804020204" pitchFamily="49" charset="0"/>
              </a:rPr>
              <a:t>"</a:t>
            </a:r>
            <a:r>
              <a:rPr lang="en-MY" sz="1400" dirty="0">
                <a:solidFill>
                  <a:srgbClr val="448C27"/>
                </a:solidFill>
                <a:latin typeface="Menlo" panose="020B0609030804020204" pitchFamily="49" charset="0"/>
              </a:rPr>
              <a:t>table table-bordered</a:t>
            </a:r>
            <a:r>
              <a:rPr lang="en-MY" sz="1400" dirty="0">
                <a:solidFill>
                  <a:srgbClr val="777777"/>
                </a:solidFill>
                <a:latin typeface="Menlo" panose="020B0609030804020204" pitchFamily="49" charset="0"/>
              </a:rPr>
              <a:t>"</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128012" lvl="1" indent="0">
              <a:lnSpc>
                <a:spcPct val="120000"/>
              </a:lnSpc>
              <a:spcBef>
                <a:spcPts val="0"/>
              </a:spcBef>
              <a:buNone/>
            </a:pPr>
            <a:r>
              <a:rPr lang="en-MY" sz="1400" dirty="0">
                <a:solidFill>
                  <a:srgbClr val="91B3E0"/>
                </a:solidFill>
                <a:latin typeface="Menlo" panose="020B0609030804020204" pitchFamily="49" charset="0"/>
              </a:rPr>
              <a:t>&lt;</a:t>
            </a:r>
            <a:r>
              <a:rPr lang="en-MY" sz="1400" dirty="0" err="1">
                <a:solidFill>
                  <a:srgbClr val="4B83CD"/>
                </a:solidFill>
                <a:latin typeface="Menlo" panose="020B0609030804020204" pitchFamily="49" charset="0"/>
              </a:rPr>
              <a:t>thead</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310888" lvl="2"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tr</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457188" lvl="3"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Name</a:t>
            </a: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457188" lvl="3"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Brand</a:t>
            </a: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457188" lvl="3"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Total</a:t>
            </a: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th</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10888" lvl="2"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tr</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128012" lvl="1" indent="0">
              <a:lnSpc>
                <a:spcPct val="120000"/>
              </a:lnSpc>
              <a:spcBef>
                <a:spcPts val="0"/>
              </a:spcBef>
              <a:buNone/>
            </a:pPr>
            <a:r>
              <a:rPr lang="en-MY" sz="1400" dirty="0">
                <a:solidFill>
                  <a:srgbClr val="91B3E0"/>
                </a:solidFill>
                <a:latin typeface="Menlo" panose="020B0609030804020204" pitchFamily="49" charset="0"/>
              </a:rPr>
              <a:t>&lt;/</a:t>
            </a:r>
            <a:r>
              <a:rPr lang="en-MY" sz="1400" dirty="0" err="1">
                <a:solidFill>
                  <a:srgbClr val="4B83CD"/>
                </a:solidFill>
                <a:latin typeface="Menlo" panose="020B0609030804020204" pitchFamily="49" charset="0"/>
              </a:rPr>
              <a:t>thead</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128012" lvl="1" indent="0">
              <a:lnSpc>
                <a:spcPct val="120000"/>
              </a:lnSpc>
              <a:spcBef>
                <a:spcPts val="0"/>
              </a:spcBef>
              <a:buNone/>
            </a:pPr>
            <a:r>
              <a:rPr lang="en-MY" sz="1400" dirty="0">
                <a:solidFill>
                  <a:srgbClr val="91B3E0"/>
                </a:solidFill>
                <a:latin typeface="Menlo" panose="020B0609030804020204" pitchFamily="49" charset="0"/>
              </a:rPr>
              <a:t>&lt;</a:t>
            </a:r>
            <a:r>
              <a:rPr lang="en-MY" sz="1400" dirty="0" err="1">
                <a:solidFill>
                  <a:srgbClr val="4B83CD"/>
                </a:solidFill>
                <a:latin typeface="Menlo" panose="020B0609030804020204" pitchFamily="49" charset="0"/>
              </a:rPr>
              <a:t>tbody</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310888" lvl="2" indent="0">
              <a:lnSpc>
                <a:spcPct val="120000"/>
              </a:lnSpc>
              <a:spcBef>
                <a:spcPts val="0"/>
              </a:spcBef>
              <a:buNone/>
            </a:pPr>
            <a:r>
              <a:rPr lang="en-MY" dirty="0">
                <a:solidFill>
                  <a:srgbClr val="333333"/>
                </a:solidFill>
                <a:latin typeface="Menlo" panose="020B0609030804020204" pitchFamily="49" charset="0"/>
              </a:rPr>
              <a:t>@foreach($inventories as $inventory)</a:t>
            </a:r>
          </a:p>
          <a:p>
            <a:pPr marL="310888" lvl="2"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tr</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457188" lvl="3" indent="0">
              <a:lnSpc>
                <a:spcPct val="12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td</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 $inventory-&gt;name }}</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td</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457188" lvl="3" indent="0">
              <a:lnSpc>
                <a:spcPct val="12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td</a:t>
            </a:r>
            <a:r>
              <a:rPr lang="en-MY" dirty="0">
                <a:solidFill>
                  <a:srgbClr val="91B3E0"/>
                </a:solidFill>
                <a:latin typeface="Menlo" panose="020B0609030804020204" pitchFamily="49" charset="0"/>
              </a:rPr>
              <a:t>&gt;</a:t>
            </a:r>
            <a:r>
              <a:rPr lang="en-MY" dirty="0">
                <a:solidFill>
                  <a:srgbClr val="333333"/>
                </a:solidFill>
                <a:highlight>
                  <a:srgbClr val="FFFF00"/>
                </a:highlight>
                <a:latin typeface="Menlo" panose="020B0609030804020204" pitchFamily="49" charset="0"/>
              </a:rPr>
              <a:t>{{ $inventory-&gt;brand-&gt;name }}</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td</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457188" lvl="3" indent="0">
              <a:lnSpc>
                <a:spcPct val="120000"/>
              </a:lnSpc>
              <a:spcBef>
                <a:spcPts val="0"/>
              </a:spcBef>
              <a:buNone/>
            </a:pP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td</a:t>
            </a:r>
            <a:r>
              <a:rPr lang="en-MY" dirty="0">
                <a:solidFill>
                  <a:srgbClr val="91B3E0"/>
                </a:solidFill>
                <a:latin typeface="Menlo" panose="020B0609030804020204" pitchFamily="49" charset="0"/>
              </a:rPr>
              <a:t>&gt;</a:t>
            </a:r>
            <a:r>
              <a:rPr lang="en-MY" dirty="0">
                <a:solidFill>
                  <a:srgbClr val="333333"/>
                </a:solidFill>
                <a:latin typeface="Menlo" panose="020B0609030804020204" pitchFamily="49" charset="0"/>
              </a:rPr>
              <a:t>{{ $inventory-&gt;total }}</a:t>
            </a:r>
            <a:r>
              <a:rPr lang="en-MY" dirty="0">
                <a:solidFill>
                  <a:srgbClr val="91B3E0"/>
                </a:solidFill>
                <a:latin typeface="Menlo" panose="020B0609030804020204" pitchFamily="49" charset="0"/>
              </a:rPr>
              <a:t>&lt;/</a:t>
            </a:r>
            <a:r>
              <a:rPr lang="en-MY" dirty="0">
                <a:solidFill>
                  <a:srgbClr val="4B83CD"/>
                </a:solidFill>
                <a:latin typeface="Menlo" panose="020B0609030804020204" pitchFamily="49" charset="0"/>
              </a:rPr>
              <a:t>td</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10888" lvl="2" indent="0">
              <a:lnSpc>
                <a:spcPct val="120000"/>
              </a:lnSpc>
              <a:spcBef>
                <a:spcPts val="0"/>
              </a:spcBef>
              <a:buNone/>
            </a:pPr>
            <a:r>
              <a:rPr lang="en-MY" dirty="0">
                <a:solidFill>
                  <a:srgbClr val="91B3E0"/>
                </a:solidFill>
                <a:latin typeface="Menlo" panose="020B0609030804020204" pitchFamily="49" charset="0"/>
              </a:rPr>
              <a:t>&lt;/</a:t>
            </a:r>
            <a:r>
              <a:rPr lang="en-MY" dirty="0" err="1">
                <a:solidFill>
                  <a:srgbClr val="4B83CD"/>
                </a:solidFill>
                <a:latin typeface="Menlo" panose="020B0609030804020204" pitchFamily="49" charset="0"/>
              </a:rPr>
              <a:t>tr</a:t>
            </a:r>
            <a:r>
              <a:rPr lang="en-MY" dirty="0">
                <a:solidFill>
                  <a:srgbClr val="91B3E0"/>
                </a:solidFill>
                <a:latin typeface="Menlo" panose="020B0609030804020204" pitchFamily="49" charset="0"/>
              </a:rPr>
              <a:t>&gt;</a:t>
            </a:r>
            <a:endParaRPr lang="en-MY" dirty="0">
              <a:solidFill>
                <a:srgbClr val="333333"/>
              </a:solidFill>
              <a:latin typeface="Menlo" panose="020B0609030804020204" pitchFamily="49" charset="0"/>
            </a:endParaRPr>
          </a:p>
          <a:p>
            <a:pPr marL="310888" lvl="2" indent="0">
              <a:lnSpc>
                <a:spcPct val="120000"/>
              </a:lnSpc>
              <a:spcBef>
                <a:spcPts val="0"/>
              </a:spcBef>
              <a:buNone/>
            </a:pPr>
            <a:r>
              <a:rPr lang="en-MY" dirty="0">
                <a:solidFill>
                  <a:srgbClr val="333333"/>
                </a:solidFill>
                <a:latin typeface="Menlo" panose="020B0609030804020204" pitchFamily="49" charset="0"/>
              </a:rPr>
              <a:t>@</a:t>
            </a:r>
            <a:r>
              <a:rPr lang="en-MY" dirty="0" err="1">
                <a:solidFill>
                  <a:srgbClr val="333333"/>
                </a:solidFill>
                <a:latin typeface="Menlo" panose="020B0609030804020204" pitchFamily="49" charset="0"/>
              </a:rPr>
              <a:t>endforeach</a:t>
            </a:r>
            <a:endParaRPr lang="en-MY" dirty="0">
              <a:solidFill>
                <a:srgbClr val="333333"/>
              </a:solidFill>
              <a:latin typeface="Menlo" panose="020B0609030804020204" pitchFamily="49" charset="0"/>
            </a:endParaRPr>
          </a:p>
          <a:p>
            <a:pPr marL="128012" lvl="1" indent="0">
              <a:lnSpc>
                <a:spcPct val="120000"/>
              </a:lnSpc>
              <a:spcBef>
                <a:spcPts val="0"/>
              </a:spcBef>
              <a:buNone/>
            </a:pPr>
            <a:r>
              <a:rPr lang="en-MY" sz="1400" dirty="0">
                <a:solidFill>
                  <a:srgbClr val="91B3E0"/>
                </a:solidFill>
                <a:latin typeface="Menlo" panose="020B0609030804020204" pitchFamily="49" charset="0"/>
              </a:rPr>
              <a:t>&lt;/</a:t>
            </a:r>
            <a:r>
              <a:rPr lang="en-MY" sz="1400" dirty="0" err="1">
                <a:solidFill>
                  <a:srgbClr val="4B83CD"/>
                </a:solidFill>
                <a:latin typeface="Menlo" panose="020B0609030804020204" pitchFamily="49" charset="0"/>
              </a:rPr>
              <a:t>tbody</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a:p>
            <a:pPr marL="0" indent="0">
              <a:lnSpc>
                <a:spcPct val="120000"/>
              </a:lnSpc>
              <a:spcBef>
                <a:spcPts val="0"/>
              </a:spcBef>
              <a:buNone/>
            </a:pPr>
            <a:r>
              <a:rPr lang="en-MY" sz="1400" dirty="0">
                <a:solidFill>
                  <a:srgbClr val="91B3E0"/>
                </a:solidFill>
                <a:latin typeface="Menlo" panose="020B0609030804020204" pitchFamily="49" charset="0"/>
              </a:rPr>
              <a:t>&lt;/</a:t>
            </a:r>
            <a:r>
              <a:rPr lang="en-MY" sz="1400" dirty="0">
                <a:solidFill>
                  <a:srgbClr val="4B83CD"/>
                </a:solidFill>
                <a:latin typeface="Menlo" panose="020B0609030804020204" pitchFamily="49" charset="0"/>
              </a:rPr>
              <a:t>table</a:t>
            </a:r>
            <a:r>
              <a:rPr lang="en-MY" sz="1400" dirty="0">
                <a:solidFill>
                  <a:srgbClr val="91B3E0"/>
                </a:solidFill>
                <a:latin typeface="Menlo" panose="020B0609030804020204" pitchFamily="49" charset="0"/>
              </a:rPr>
              <a:t>&gt;</a:t>
            </a:r>
            <a:endParaRPr lang="en-MY" sz="1400" dirty="0">
              <a:solidFill>
                <a:srgbClr val="333333"/>
              </a:solidFill>
              <a:latin typeface="Menlo" panose="020B0609030804020204" pitchFamily="49" charset="0"/>
            </a:endParaRPr>
          </a:p>
        </p:txBody>
      </p:sp>
    </p:spTree>
    <p:extLst>
      <p:ext uri="{BB962C8B-B14F-4D97-AF65-F5344CB8AC3E}">
        <p14:creationId xmlns:p14="http://schemas.microsoft.com/office/powerpoint/2010/main" val="3113001432"/>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Integral">
  <a:themeElements>
    <a:clrScheme name="Integral">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B9F25"/>
      </a:hlink>
      <a:folHlink>
        <a:srgbClr val="B26B02"/>
      </a:folHlink>
    </a:clrScheme>
    <a:fontScheme name="Integral">
      <a:majorFont>
        <a:latin typeface="Tw Cen MT Condensed" panose="020B06060201040202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panose="020B06020201040206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solidFill>
          <a:schemeClr val="phClr">
            <a:tint val="95000"/>
            <a:shade val="85000"/>
            <a:satMod val="125000"/>
          </a:schemeClr>
        </a:solidFill>
        <a:blipFill rotWithShape="1">
          <a:blip xmlns:r="http://schemas.openxmlformats.org/officeDocument/2006/relationships" r:embed="rId1">
            <a:duotone>
              <a:schemeClr val="phClr">
                <a:tint val="95000"/>
                <a:shade val="74000"/>
                <a:satMod val="230000"/>
              </a:schemeClr>
              <a:schemeClr val="phClr">
                <a:tint val="92000"/>
                <a:shade val="69000"/>
                <a:satMod val="250000"/>
              </a:schemeClr>
            </a:duotone>
          </a:blip>
          <a:tile tx="0" ty="0" sx="40000" sy="40000" flip="none" algn="tl"/>
        </a:blipFill>
      </a:bgFillStyleLst>
    </a:fmtScheme>
  </a:themeElements>
  <a:objectDefaults/>
  <a:extraClrSchemeLst/>
  <a:extLst>
    <a:ext uri="{05A4C25C-085E-4340-85A3-A5531E510DB2}">
      <thm15:themeFamily xmlns:thm15="http://schemas.microsoft.com/office/thememl/2012/main" name="Integral" id="{3577F8C9-A904-41D8-97D2-FD898F53F20E}" vid="{682D6EBE-8D36-4FF2-9DB3-F3D8D7B6715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Integral</Template>
  <TotalTime>7697</TotalTime>
  <Words>3175</Words>
  <Application>Microsoft Macintosh PowerPoint</Application>
  <PresentationFormat>Widescreen</PresentationFormat>
  <Paragraphs>840</Paragraphs>
  <Slides>140</Slides>
  <Notes>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140</vt:i4>
      </vt:variant>
    </vt:vector>
  </HeadingPairs>
  <TitlesOfParts>
    <vt:vector size="150" baseType="lpstr">
      <vt:lpstr>Arial</vt:lpstr>
      <vt:lpstr>Calibri</vt:lpstr>
      <vt:lpstr>Courier</vt:lpstr>
      <vt:lpstr>Courier New</vt:lpstr>
      <vt:lpstr>Menlo</vt:lpstr>
      <vt:lpstr>Monaco</vt:lpstr>
      <vt:lpstr>Tw Cen MT</vt:lpstr>
      <vt:lpstr>Tw Cen MT Condensed</vt:lpstr>
      <vt:lpstr>Wingdings 3</vt:lpstr>
      <vt:lpstr>Integral</vt:lpstr>
      <vt:lpstr>KURSUS PEMBANGUNAN SISTEM WEB (ASAS)  PHP &amp; MYSQL</vt:lpstr>
      <vt:lpstr>COURSE OUTLINE - DAY 1</vt:lpstr>
      <vt:lpstr>Course outline - day 2</vt:lpstr>
      <vt:lpstr>COURSE OUTLINE - DAY 3</vt:lpstr>
      <vt:lpstr>COURSE OUTLINE - DAY 4</vt:lpstr>
      <vt:lpstr>Course outline - day 5</vt:lpstr>
      <vt:lpstr>SOFTWARE installation</vt:lpstr>
      <vt:lpstr>SOFTWARE installation</vt:lpstr>
      <vt:lpstr>LARAVEL - Overview</vt:lpstr>
      <vt:lpstr>LARAVEL - INSTALLATION</vt:lpstr>
      <vt:lpstr>LARAVEL - INSTALLATION</vt:lpstr>
      <vt:lpstr>LARAVEL – ARTISAN</vt:lpstr>
      <vt:lpstr>LARAVEL – ARTISAN</vt:lpstr>
      <vt:lpstr>LARAVEL - RUN IN BROWSER</vt:lpstr>
      <vt:lpstr>LARAVEL - WELCOME PAGE</vt:lpstr>
      <vt:lpstr>LARAVEL - APPLICATION STRUCTURE</vt:lpstr>
      <vt:lpstr>LARAVEL - ROUTes</vt:lpstr>
      <vt:lpstr>LARAVEL - VIEWs</vt:lpstr>
      <vt:lpstr>LARAVEl ROUTING - WELCOME PAGE</vt:lpstr>
      <vt:lpstr>LARAVEl ROUTING - example 2</vt:lpstr>
      <vt:lpstr>LARAVEL VIEW - EXAMPLE 2</vt:lpstr>
      <vt:lpstr>LARAVEl VIEW - example 2</vt:lpstr>
      <vt:lpstr>LARAVEL - RUN IN BROWSER</vt:lpstr>
      <vt:lpstr>LARAVEL - EXAMPLE 2</vt:lpstr>
      <vt:lpstr>TASK</vt:lpstr>
      <vt:lpstr>Course outline - day 2</vt:lpstr>
      <vt:lpstr>HTML</vt:lpstr>
      <vt:lpstr>HTML</vt:lpstr>
      <vt:lpstr>Laravel VIEW - Inventory list</vt:lpstr>
      <vt:lpstr>PowerPoint Presentation</vt:lpstr>
      <vt:lpstr>Laravel VIEW - Inventory list</vt:lpstr>
      <vt:lpstr>Laravel VIEW - Inventory CREATE</vt:lpstr>
      <vt:lpstr>PowerPoint Presentation</vt:lpstr>
      <vt:lpstr>Laravel VIEW - Inventory create</vt:lpstr>
      <vt:lpstr>CSS &amp; Javascript</vt:lpstr>
      <vt:lpstr>BOOTSTRAP</vt:lpstr>
      <vt:lpstr>Template - adminlte</vt:lpstr>
      <vt:lpstr>LARAVEL – ADMINLTE INSTALLATION</vt:lpstr>
      <vt:lpstr>LARAVEL – ADMINLTE INSTALLATION</vt:lpstr>
      <vt:lpstr>Laravel BLADE - ADMINLTE</vt:lpstr>
      <vt:lpstr>Inventory list - APPLY TEMPLATE</vt:lpstr>
      <vt:lpstr>PowerPoint Presentation</vt:lpstr>
      <vt:lpstr>Inventory list - APPLY TEMPLATE</vt:lpstr>
      <vt:lpstr>CREATE Inventory - APPLY TEMPLATE</vt:lpstr>
      <vt:lpstr>PowerPoint Presentation</vt:lpstr>
      <vt:lpstr>CREATE Inventory - APPLY TEMPLATE</vt:lpstr>
      <vt:lpstr>CSS</vt:lpstr>
      <vt:lpstr>Inventory list - APPLY CSS</vt:lpstr>
      <vt:lpstr>PowerPoint Presentation</vt:lpstr>
      <vt:lpstr>Inventory list - APPLY CSS</vt:lpstr>
      <vt:lpstr>CREATE Inventory - APPLY CSS</vt:lpstr>
      <vt:lpstr>PowerPoint Presentation</vt:lpstr>
      <vt:lpstr>CREATE Inventory - APPLY CSS</vt:lpstr>
      <vt:lpstr>Javascript</vt:lpstr>
      <vt:lpstr>Inventory list - APPLY JAVASCRIPT</vt:lpstr>
      <vt:lpstr>PowerPoint Presentation</vt:lpstr>
      <vt:lpstr>JAVASCRIPT - DATATABLES</vt:lpstr>
      <vt:lpstr>adminLTE - CONFIG FILE</vt:lpstr>
      <vt:lpstr>ADMINLTE - MENU Items</vt:lpstr>
      <vt:lpstr>ADMINLTE - MENU Items</vt:lpstr>
      <vt:lpstr>TASK - CUSTOMIZE TEMPLATE</vt:lpstr>
      <vt:lpstr>COURSE OUTLINE - DAY 3</vt:lpstr>
      <vt:lpstr>ERD</vt:lpstr>
      <vt:lpstr>MYSQL</vt:lpstr>
      <vt:lpstr>MySQL - CREATE DATABASE</vt:lpstr>
      <vt:lpstr>MYSQL - CREATE TABLE</vt:lpstr>
      <vt:lpstr>MYSQL - CREATE TABLE</vt:lpstr>
      <vt:lpstr>MYSQL - CREATE TABLE</vt:lpstr>
      <vt:lpstr>LARAVEl - ENV</vt:lpstr>
      <vt:lpstr>LARAVEL – ARTISAN</vt:lpstr>
      <vt:lpstr>LARAVEL CONTROLLER</vt:lpstr>
      <vt:lpstr>LARAVEL MODEL - Eloquent</vt:lpstr>
      <vt:lpstr>LARAVEL - ARTISAN</vt:lpstr>
      <vt:lpstr>Laravel - ARTISAN OUTPUT</vt:lpstr>
      <vt:lpstr>LARAVEL - APPLICATION STRUCTURE</vt:lpstr>
      <vt:lpstr>LARAVEl - RESOURCE ROUTE</vt:lpstr>
      <vt:lpstr>LARAVEL - ARTISAN</vt:lpstr>
      <vt:lpstr>Laravel - ARTISAN OUTPUT</vt:lpstr>
      <vt:lpstr>LARAVEL - RUN IN BROWSER</vt:lpstr>
      <vt:lpstr>LARAVEL - INVENTORY LIST</vt:lpstr>
      <vt:lpstr>Laravel CONTROLLER - index</vt:lpstr>
      <vt:lpstr>LARAVEL - INVENTORY LIST</vt:lpstr>
      <vt:lpstr>Laravel CONTROLLER - create</vt:lpstr>
      <vt:lpstr>LARAVEL - RUN IN BROWSER</vt:lpstr>
      <vt:lpstr>LARAVEL - create INVENTORY</vt:lpstr>
      <vt:lpstr>Laravel MODEL - SET TABLE NAME</vt:lpstr>
      <vt:lpstr>LARAVEL - ARTISAN</vt:lpstr>
      <vt:lpstr>Laravel MODEL - SET TABLE NAME</vt:lpstr>
      <vt:lpstr>Laravel CONTROLLER - pass DATA</vt:lpstr>
      <vt:lpstr>INVENTORY LIST - RENDER DATA</vt:lpstr>
      <vt:lpstr>PowerPoint Presentation</vt:lpstr>
      <vt:lpstr>LARAVEL - INVENTORY LIST</vt:lpstr>
      <vt:lpstr>MYSQL - INSERT DATA</vt:lpstr>
      <vt:lpstr>MYSQL - INSERT DATA</vt:lpstr>
      <vt:lpstr>LARAVEL - INVENTORY LIST</vt:lpstr>
      <vt:lpstr>LARAVEL Eloquent - Relationships</vt:lpstr>
      <vt:lpstr>Laravel MODEL - ADD RELATIONSHIP</vt:lpstr>
      <vt:lpstr>INVENTORY LIST - RENDER DATA</vt:lpstr>
      <vt:lpstr>PowerPoint Presentation</vt:lpstr>
      <vt:lpstr>LARAVEL - INVENTORY LIST</vt:lpstr>
      <vt:lpstr>Laravel controller - add BRAND model</vt:lpstr>
      <vt:lpstr>PowerPoint Presentation</vt:lpstr>
      <vt:lpstr>Create Inventory - RENDER DATA</vt:lpstr>
      <vt:lpstr>PowerPoint Presentation</vt:lpstr>
      <vt:lpstr>LARAVEL - CREATE INVENTORY</vt:lpstr>
      <vt:lpstr>TASK - ADD, DELETE &amp; UPDATE DB</vt:lpstr>
      <vt:lpstr>COURSE OUTLINE - DAY 4</vt:lpstr>
      <vt:lpstr>Laravel MODEL - ADDITIONAL CONFIG</vt:lpstr>
      <vt:lpstr>PowerPoint Presentation</vt:lpstr>
      <vt:lpstr>Laravel VIEW - ADD ACTION BUTTON</vt:lpstr>
      <vt:lpstr>PowerPoint Presentation</vt:lpstr>
      <vt:lpstr>INVENTORY LIST - ACTION BUTTON</vt:lpstr>
      <vt:lpstr>LARAVEL CRUD</vt:lpstr>
      <vt:lpstr>Laravel VIEW - CREATE</vt:lpstr>
      <vt:lpstr>PowerPoint Presentation</vt:lpstr>
      <vt:lpstr>Laravel CONTROLLER - STORE</vt:lpstr>
      <vt:lpstr>PowerPoint Presentation</vt:lpstr>
      <vt:lpstr>LARAVEL CRUD</vt:lpstr>
      <vt:lpstr>Laravel VIEW - SHOW</vt:lpstr>
      <vt:lpstr>PowerPoint Presentation</vt:lpstr>
      <vt:lpstr>Laravel CONTROLLER - SHOW</vt:lpstr>
      <vt:lpstr>PowerPoint Presentation</vt:lpstr>
      <vt:lpstr>LARAVEL CRUD</vt:lpstr>
      <vt:lpstr>Laravel VIEW - EDIT</vt:lpstr>
      <vt:lpstr>PowerPoint Presentation</vt:lpstr>
      <vt:lpstr>PowerPoint Presentation</vt:lpstr>
      <vt:lpstr>Laravel CONTROLLER - EDIT &amp; UPDATE</vt:lpstr>
      <vt:lpstr>PowerPoint Presentation</vt:lpstr>
      <vt:lpstr>LARAVEL CRUD</vt:lpstr>
      <vt:lpstr>PowerPoint Presentation</vt:lpstr>
      <vt:lpstr>LARAVEL CRUD</vt:lpstr>
      <vt:lpstr>LARAVEL - ARTISAN</vt:lpstr>
      <vt:lpstr>LARAVEL - ARTISAN</vt:lpstr>
      <vt:lpstr>LARAVEL - LOGIN ROUTE</vt:lpstr>
      <vt:lpstr>LOGIN PAGE</vt:lpstr>
      <vt:lpstr>LARAVEl ROUTE - SET AUTH</vt:lpstr>
      <vt:lpstr>LARAVEL ROUTE - INVENTORY AUTH</vt:lpstr>
      <vt:lpstr>LOGIN PAGE</vt:lpstr>
      <vt:lpstr>LARAVEL - DISABLE REGISTER</vt:lpstr>
      <vt:lpstr>LARAVEL - DISABLE REGISTER</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KURSUS PEMBANGUNAN SISTEM WEB (ASAS)</dc:title>
  <dc:creator>MUHAMMAD FIRDAUS BIN ABDUL SHUKOR</dc:creator>
  <cp:lastModifiedBy>Ahmad Adam Rusly</cp:lastModifiedBy>
  <cp:revision>351</cp:revision>
  <cp:lastPrinted>2018-08-03T08:47:40Z</cp:lastPrinted>
  <dcterms:created xsi:type="dcterms:W3CDTF">2018-07-31T04:04:44Z</dcterms:created>
  <dcterms:modified xsi:type="dcterms:W3CDTF">2019-01-28T13:56:23Z</dcterms:modified>
</cp:coreProperties>
</file>